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League Spartan" charset="1" panose="00000800000000000000"/>
      <p:regular r:id="rId16"/>
    </p:embeddedFont>
    <p:embeddedFont>
      <p:font typeface="Quicksand Bold" charset="1" panose="00000000000000000000"/>
      <p:regular r:id="rId17"/>
    </p:embeddedFont>
    <p:embeddedFont>
      <p:font typeface="Quicksand"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jpeg>
</file>

<file path=ppt/media/image3.jpeg>
</file>

<file path=ppt/media/image4.png>
</file>

<file path=ppt/media/image5.png>
</file>

<file path=ppt/media/image6.pn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921192" y="-2091345"/>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grpSp>
        <p:nvGrpSpPr>
          <p:cNvPr name="Group 5" id="5"/>
          <p:cNvGrpSpPr/>
          <p:nvPr/>
        </p:nvGrpSpPr>
        <p:grpSpPr>
          <a:xfrm rot="0">
            <a:off x="-1613340" y="437732"/>
            <a:ext cx="8774811" cy="8774811"/>
            <a:chOff x="0" y="0"/>
            <a:chExt cx="812800" cy="812800"/>
          </a:xfrm>
        </p:grpSpPr>
        <p:sp>
          <p:nvSpPr>
            <p:cNvPr name="Freeform 6" id="6"/>
            <p:cNvSpPr/>
            <p:nvPr/>
          </p:nvSpPr>
          <p:spPr>
            <a:xfrm flipH="false" flipV="false" rot="0">
              <a:off x="16446" y="16446"/>
              <a:ext cx="779909" cy="779909"/>
            </a:xfrm>
            <a:custGeom>
              <a:avLst/>
              <a:gdLst/>
              <a:ahLst/>
              <a:cxnLst/>
              <a:rect r="r" b="b" t="t" l="l"/>
              <a:pathLst>
                <a:path h="779909" w="779909">
                  <a:moveTo>
                    <a:pt x="418028" y="11628"/>
                  </a:moveTo>
                  <a:lnTo>
                    <a:pt x="768280" y="361880"/>
                  </a:lnTo>
                  <a:cubicBezTo>
                    <a:pt x="775726" y="369325"/>
                    <a:pt x="779908" y="379424"/>
                    <a:pt x="779908" y="389954"/>
                  </a:cubicBezTo>
                  <a:cubicBezTo>
                    <a:pt x="779908" y="400484"/>
                    <a:pt x="775726" y="410582"/>
                    <a:pt x="768280" y="418028"/>
                  </a:cubicBezTo>
                  <a:lnTo>
                    <a:pt x="418028" y="768280"/>
                  </a:lnTo>
                  <a:cubicBezTo>
                    <a:pt x="410582" y="775726"/>
                    <a:pt x="400484" y="779908"/>
                    <a:pt x="389954" y="779908"/>
                  </a:cubicBezTo>
                  <a:cubicBezTo>
                    <a:pt x="379424" y="779908"/>
                    <a:pt x="369325" y="775726"/>
                    <a:pt x="361880" y="768280"/>
                  </a:cubicBezTo>
                  <a:lnTo>
                    <a:pt x="11628" y="418028"/>
                  </a:lnTo>
                  <a:cubicBezTo>
                    <a:pt x="4183" y="410582"/>
                    <a:pt x="0" y="400484"/>
                    <a:pt x="0" y="389954"/>
                  </a:cubicBezTo>
                  <a:cubicBezTo>
                    <a:pt x="0" y="379424"/>
                    <a:pt x="4183" y="369325"/>
                    <a:pt x="11628" y="361880"/>
                  </a:cubicBezTo>
                  <a:lnTo>
                    <a:pt x="361880" y="11628"/>
                  </a:lnTo>
                  <a:cubicBezTo>
                    <a:pt x="369325" y="4183"/>
                    <a:pt x="379424" y="0"/>
                    <a:pt x="389954" y="0"/>
                  </a:cubicBezTo>
                  <a:cubicBezTo>
                    <a:pt x="400484" y="0"/>
                    <a:pt x="410582" y="4183"/>
                    <a:pt x="418028" y="11628"/>
                  </a:cubicBezTo>
                  <a:close/>
                </a:path>
              </a:pathLst>
            </a:custGeom>
            <a:blipFill>
              <a:blip r:embed="rId2"/>
              <a:stretch>
                <a:fillRect l="-28211" t="-2108" r="-28211" b="-2108"/>
              </a:stretch>
            </a:blipFill>
            <a:ln w="180975" cap="rnd">
              <a:solidFill>
                <a:srgbClr val="009954"/>
              </a:solidFill>
              <a:prstDash val="solid"/>
              <a:round/>
            </a:ln>
          </p:spPr>
        </p:sp>
      </p:grpSp>
      <p:grpSp>
        <p:nvGrpSpPr>
          <p:cNvPr name="Group 7" id="7"/>
          <p:cNvGrpSpPr/>
          <p:nvPr/>
        </p:nvGrpSpPr>
        <p:grpSpPr>
          <a:xfrm rot="0">
            <a:off x="3303462" y="6623917"/>
            <a:ext cx="5177254" cy="5177254"/>
            <a:chOff x="0" y="0"/>
            <a:chExt cx="812800" cy="812800"/>
          </a:xfrm>
        </p:grpSpPr>
        <p:sp>
          <p:nvSpPr>
            <p:cNvPr name="Freeform 8" id="8"/>
            <p:cNvSpPr/>
            <p:nvPr/>
          </p:nvSpPr>
          <p:spPr>
            <a:xfrm flipH="false" flipV="false" rot="0">
              <a:off x="27873" y="27873"/>
              <a:ext cx="757054" cy="757054"/>
            </a:xfrm>
            <a:custGeom>
              <a:avLst/>
              <a:gdLst/>
              <a:ahLst/>
              <a:cxnLst/>
              <a:rect r="r" b="b" t="t" l="l"/>
              <a:pathLst>
                <a:path h="757054" w="757054">
                  <a:moveTo>
                    <a:pt x="426109" y="19709"/>
                  </a:moveTo>
                  <a:lnTo>
                    <a:pt x="737345" y="330945"/>
                  </a:lnTo>
                  <a:cubicBezTo>
                    <a:pt x="749964" y="343564"/>
                    <a:pt x="757054" y="360680"/>
                    <a:pt x="757054" y="378527"/>
                  </a:cubicBezTo>
                  <a:cubicBezTo>
                    <a:pt x="757054" y="396374"/>
                    <a:pt x="749964" y="413490"/>
                    <a:pt x="737345" y="426109"/>
                  </a:cubicBezTo>
                  <a:lnTo>
                    <a:pt x="426109" y="737345"/>
                  </a:lnTo>
                  <a:cubicBezTo>
                    <a:pt x="413490" y="749964"/>
                    <a:pt x="396374" y="757054"/>
                    <a:pt x="378527" y="757054"/>
                  </a:cubicBezTo>
                  <a:cubicBezTo>
                    <a:pt x="360680" y="757054"/>
                    <a:pt x="343564" y="749964"/>
                    <a:pt x="330945" y="737345"/>
                  </a:cubicBezTo>
                  <a:lnTo>
                    <a:pt x="19709" y="426109"/>
                  </a:lnTo>
                  <a:cubicBezTo>
                    <a:pt x="7090" y="413490"/>
                    <a:pt x="0" y="396374"/>
                    <a:pt x="0" y="378527"/>
                  </a:cubicBezTo>
                  <a:cubicBezTo>
                    <a:pt x="0" y="360680"/>
                    <a:pt x="7090" y="343564"/>
                    <a:pt x="19709" y="330945"/>
                  </a:cubicBezTo>
                  <a:lnTo>
                    <a:pt x="330945" y="19709"/>
                  </a:lnTo>
                  <a:cubicBezTo>
                    <a:pt x="343564" y="7090"/>
                    <a:pt x="360680" y="0"/>
                    <a:pt x="378527" y="0"/>
                  </a:cubicBezTo>
                  <a:cubicBezTo>
                    <a:pt x="396374" y="0"/>
                    <a:pt x="413490" y="7090"/>
                    <a:pt x="426109" y="19709"/>
                  </a:cubicBezTo>
                  <a:close/>
                </a:path>
              </a:pathLst>
            </a:custGeom>
            <a:blipFill>
              <a:blip r:embed="rId3"/>
              <a:stretch>
                <a:fillRect l="-25827" t="-519" r="-25827" b="-519"/>
              </a:stretch>
            </a:blipFill>
            <a:ln w="180975" cap="rnd">
              <a:solidFill>
                <a:srgbClr val="009954"/>
              </a:solidFill>
              <a:prstDash val="solid"/>
              <a:round/>
            </a:ln>
          </p:spPr>
        </p:sp>
      </p:grpSp>
      <p:grpSp>
        <p:nvGrpSpPr>
          <p:cNvPr name="Group 9" id="9"/>
          <p:cNvGrpSpPr/>
          <p:nvPr/>
        </p:nvGrpSpPr>
        <p:grpSpPr>
          <a:xfrm rot="0">
            <a:off x="-2111350" y="7521065"/>
            <a:ext cx="5177254" cy="5177254"/>
            <a:chOff x="0" y="0"/>
            <a:chExt cx="812800" cy="812800"/>
          </a:xfrm>
        </p:grpSpPr>
        <p:sp>
          <p:nvSpPr>
            <p:cNvPr name="Freeform 10" id="10"/>
            <p:cNvSpPr/>
            <p:nvPr/>
          </p:nvSpPr>
          <p:spPr>
            <a:xfrm flipH="false" flipV="false" rot="0">
              <a:off x="27873" y="27873"/>
              <a:ext cx="757054" cy="757054"/>
            </a:xfrm>
            <a:custGeom>
              <a:avLst/>
              <a:gdLst/>
              <a:ahLst/>
              <a:cxnLst/>
              <a:rect r="r" b="b" t="t" l="l"/>
              <a:pathLst>
                <a:path h="757054" w="757054">
                  <a:moveTo>
                    <a:pt x="426109" y="19709"/>
                  </a:moveTo>
                  <a:lnTo>
                    <a:pt x="737345" y="330945"/>
                  </a:lnTo>
                  <a:cubicBezTo>
                    <a:pt x="749964" y="343564"/>
                    <a:pt x="757054" y="360680"/>
                    <a:pt x="757054" y="378527"/>
                  </a:cubicBezTo>
                  <a:cubicBezTo>
                    <a:pt x="757054" y="396374"/>
                    <a:pt x="749964" y="413490"/>
                    <a:pt x="737345" y="426109"/>
                  </a:cubicBezTo>
                  <a:lnTo>
                    <a:pt x="426109" y="737345"/>
                  </a:lnTo>
                  <a:cubicBezTo>
                    <a:pt x="413490" y="749964"/>
                    <a:pt x="396374" y="757054"/>
                    <a:pt x="378527" y="757054"/>
                  </a:cubicBezTo>
                  <a:cubicBezTo>
                    <a:pt x="360680" y="757054"/>
                    <a:pt x="343564" y="749964"/>
                    <a:pt x="330945" y="737345"/>
                  </a:cubicBezTo>
                  <a:lnTo>
                    <a:pt x="19709" y="426109"/>
                  </a:lnTo>
                  <a:cubicBezTo>
                    <a:pt x="7090" y="413490"/>
                    <a:pt x="0" y="396374"/>
                    <a:pt x="0" y="378527"/>
                  </a:cubicBezTo>
                  <a:cubicBezTo>
                    <a:pt x="0" y="360680"/>
                    <a:pt x="7090" y="343564"/>
                    <a:pt x="19709" y="330945"/>
                  </a:cubicBezTo>
                  <a:lnTo>
                    <a:pt x="330945" y="19709"/>
                  </a:lnTo>
                  <a:cubicBezTo>
                    <a:pt x="343564" y="7090"/>
                    <a:pt x="360680" y="0"/>
                    <a:pt x="378527" y="0"/>
                  </a:cubicBezTo>
                  <a:cubicBezTo>
                    <a:pt x="396374" y="0"/>
                    <a:pt x="413490" y="7090"/>
                    <a:pt x="426109" y="19709"/>
                  </a:cubicBezTo>
                  <a:close/>
                </a:path>
              </a:pathLst>
            </a:custGeom>
            <a:blipFill>
              <a:blip r:embed="rId4"/>
              <a:stretch>
                <a:fillRect l="-25827" t="-519" r="-25827" b="-519"/>
              </a:stretch>
            </a:blipFill>
            <a:ln w="180975" cap="rnd">
              <a:solidFill>
                <a:srgbClr val="009954"/>
              </a:solidFill>
              <a:prstDash val="solid"/>
              <a:round/>
            </a:ln>
          </p:spPr>
        </p:sp>
      </p:grpSp>
      <p:grpSp>
        <p:nvGrpSpPr>
          <p:cNvPr name="Group 11" id="11"/>
          <p:cNvGrpSpPr/>
          <p:nvPr/>
        </p:nvGrpSpPr>
        <p:grpSpPr>
          <a:xfrm rot="0">
            <a:off x="8442975" y="5829901"/>
            <a:ext cx="2767419" cy="624424"/>
            <a:chOff x="0" y="0"/>
            <a:chExt cx="728868" cy="164457"/>
          </a:xfrm>
        </p:grpSpPr>
        <p:sp>
          <p:nvSpPr>
            <p:cNvPr name="Freeform 12" id="12"/>
            <p:cNvSpPr/>
            <p:nvPr/>
          </p:nvSpPr>
          <p:spPr>
            <a:xfrm flipH="false" flipV="false" rot="0">
              <a:off x="0" y="0"/>
              <a:ext cx="728868" cy="164457"/>
            </a:xfrm>
            <a:custGeom>
              <a:avLst/>
              <a:gdLst/>
              <a:ahLst/>
              <a:cxnLst/>
              <a:rect r="r" b="b" t="t" l="l"/>
              <a:pathLst>
                <a:path h="164457" w="728868">
                  <a:moveTo>
                    <a:pt x="82229" y="0"/>
                  </a:moveTo>
                  <a:lnTo>
                    <a:pt x="646639" y="0"/>
                  </a:lnTo>
                  <a:cubicBezTo>
                    <a:pt x="692053" y="0"/>
                    <a:pt x="728868" y="36815"/>
                    <a:pt x="728868" y="82229"/>
                  </a:cubicBezTo>
                  <a:lnTo>
                    <a:pt x="728868" y="82229"/>
                  </a:lnTo>
                  <a:cubicBezTo>
                    <a:pt x="728868" y="104037"/>
                    <a:pt x="720204" y="124952"/>
                    <a:pt x="704783" y="140373"/>
                  </a:cubicBezTo>
                  <a:cubicBezTo>
                    <a:pt x="689363" y="155794"/>
                    <a:pt x="668447" y="164457"/>
                    <a:pt x="646639" y="164457"/>
                  </a:cubicBezTo>
                  <a:lnTo>
                    <a:pt x="82229" y="164457"/>
                  </a:lnTo>
                  <a:cubicBezTo>
                    <a:pt x="36815" y="164457"/>
                    <a:pt x="0" y="127642"/>
                    <a:pt x="0" y="82229"/>
                  </a:cubicBezTo>
                  <a:lnTo>
                    <a:pt x="0" y="82229"/>
                  </a:lnTo>
                  <a:cubicBezTo>
                    <a:pt x="0" y="36815"/>
                    <a:pt x="36815" y="0"/>
                    <a:pt x="82229" y="0"/>
                  </a:cubicBezTo>
                  <a:close/>
                </a:path>
              </a:pathLst>
            </a:custGeom>
            <a:solidFill>
              <a:srgbClr val="009954"/>
            </a:solidFill>
          </p:spPr>
        </p:sp>
        <p:sp>
          <p:nvSpPr>
            <p:cNvPr name="TextBox 13" id="13"/>
            <p:cNvSpPr txBox="true"/>
            <p:nvPr/>
          </p:nvSpPr>
          <p:spPr>
            <a:xfrm>
              <a:off x="0" y="-38100"/>
              <a:ext cx="728868" cy="202557"/>
            </a:xfrm>
            <a:prstGeom prst="rect">
              <a:avLst/>
            </a:prstGeom>
          </p:spPr>
          <p:txBody>
            <a:bodyPr anchor="ctr" rtlCol="false" tIns="50800" lIns="50800" bIns="50800" rIns="50800"/>
            <a:lstStyle/>
            <a:p>
              <a:pPr algn="ctr">
                <a:lnSpc>
                  <a:spcPts val="2799"/>
                </a:lnSpc>
              </a:pPr>
            </a:p>
          </p:txBody>
        </p:sp>
      </p:grpSp>
      <p:sp>
        <p:nvSpPr>
          <p:cNvPr name="TextBox 14" id="14"/>
          <p:cNvSpPr txBox="true"/>
          <p:nvPr/>
        </p:nvSpPr>
        <p:spPr>
          <a:xfrm rot="0">
            <a:off x="8442975" y="3487538"/>
            <a:ext cx="8778584" cy="1655962"/>
          </a:xfrm>
          <a:prstGeom prst="rect">
            <a:avLst/>
          </a:prstGeom>
        </p:spPr>
        <p:txBody>
          <a:bodyPr anchor="t" rtlCol="false" tIns="0" lIns="0" bIns="0" rIns="0">
            <a:spAutoFit/>
          </a:bodyPr>
          <a:lstStyle/>
          <a:p>
            <a:pPr algn="l">
              <a:lnSpc>
                <a:spcPts val="12256"/>
              </a:lnSpc>
            </a:pPr>
            <a:r>
              <a:rPr lang="en-US" sz="12766" spc="-651">
                <a:solidFill>
                  <a:srgbClr val="FFFFFF"/>
                </a:solidFill>
                <a:latin typeface="League Spartan"/>
                <a:ea typeface="League Spartan"/>
                <a:cs typeface="League Spartan"/>
                <a:sym typeface="League Spartan"/>
              </a:rPr>
              <a:t>PROJECT </a:t>
            </a:r>
          </a:p>
        </p:txBody>
      </p:sp>
      <p:sp>
        <p:nvSpPr>
          <p:cNvPr name="TextBox 15" id="15"/>
          <p:cNvSpPr txBox="true"/>
          <p:nvPr/>
        </p:nvSpPr>
        <p:spPr>
          <a:xfrm rot="0">
            <a:off x="8518456" y="5105400"/>
            <a:ext cx="8778584" cy="348023"/>
          </a:xfrm>
          <a:prstGeom prst="rect">
            <a:avLst/>
          </a:prstGeom>
        </p:spPr>
        <p:txBody>
          <a:bodyPr anchor="t" rtlCol="false" tIns="0" lIns="0" bIns="0" rIns="0">
            <a:spAutoFit/>
          </a:bodyPr>
          <a:lstStyle/>
          <a:p>
            <a:pPr algn="l">
              <a:lnSpc>
                <a:spcPts val="2867"/>
              </a:lnSpc>
            </a:pPr>
            <a:r>
              <a:rPr lang="en-US" b="true" sz="2048" spc="256">
                <a:solidFill>
                  <a:srgbClr val="FFFFFF"/>
                </a:solidFill>
                <a:latin typeface="Quicksand Bold"/>
                <a:ea typeface="Quicksand Bold"/>
                <a:cs typeface="Quicksand Bold"/>
                <a:sym typeface="Quicksand Bold"/>
              </a:rPr>
              <a:t>WEBSITE AUDIT &amp; DIGITAL MARKETING IMPLEMENTATION</a:t>
            </a:r>
          </a:p>
        </p:txBody>
      </p:sp>
      <p:sp>
        <p:nvSpPr>
          <p:cNvPr name="TextBox 16" id="16"/>
          <p:cNvSpPr txBox="true"/>
          <p:nvPr/>
        </p:nvSpPr>
        <p:spPr>
          <a:xfrm rot="0">
            <a:off x="8585538" y="5949052"/>
            <a:ext cx="2482293" cy="348023"/>
          </a:xfrm>
          <a:prstGeom prst="rect">
            <a:avLst/>
          </a:prstGeom>
        </p:spPr>
        <p:txBody>
          <a:bodyPr anchor="t" rtlCol="false" tIns="0" lIns="0" bIns="0" rIns="0">
            <a:spAutoFit/>
          </a:bodyPr>
          <a:lstStyle/>
          <a:p>
            <a:pPr algn="ctr">
              <a:lnSpc>
                <a:spcPts val="2867"/>
              </a:lnSpc>
            </a:pPr>
            <a:r>
              <a:rPr lang="en-US" b="true" sz="2048" spc="256">
                <a:solidFill>
                  <a:srgbClr val="FFFFFF"/>
                </a:solidFill>
                <a:latin typeface="Quicksand Bold"/>
                <a:ea typeface="Quicksand Bold"/>
                <a:cs typeface="Quicksand Bold"/>
                <a:sym typeface="Quicksand Bold"/>
              </a:rPr>
              <a:t>BY KRISH RANA</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1802415" y="-3134426"/>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sp>
        <p:nvSpPr>
          <p:cNvPr name="TextBox 5" id="5"/>
          <p:cNvSpPr txBox="true"/>
          <p:nvPr/>
        </p:nvSpPr>
        <p:spPr>
          <a:xfrm rot="0">
            <a:off x="1479207" y="2316339"/>
            <a:ext cx="13409814" cy="1316064"/>
          </a:xfrm>
          <a:prstGeom prst="rect">
            <a:avLst/>
          </a:prstGeom>
        </p:spPr>
        <p:txBody>
          <a:bodyPr anchor="t" rtlCol="false" tIns="0" lIns="0" bIns="0" rIns="0">
            <a:spAutoFit/>
          </a:bodyPr>
          <a:lstStyle/>
          <a:p>
            <a:pPr algn="l">
              <a:lnSpc>
                <a:spcPts val="10244"/>
              </a:lnSpc>
            </a:pPr>
            <a:r>
              <a:rPr lang="en-US" sz="9229" spc="-470" b="true">
                <a:solidFill>
                  <a:srgbClr val="FFFFFF"/>
                </a:solidFill>
                <a:latin typeface="Quicksand Bold"/>
                <a:ea typeface="Quicksand Bold"/>
                <a:cs typeface="Quicksand Bold"/>
                <a:sym typeface="Quicksand Bold"/>
              </a:rPr>
              <a:t>Conclusion</a:t>
            </a:r>
          </a:p>
        </p:txBody>
      </p:sp>
      <p:sp>
        <p:nvSpPr>
          <p:cNvPr name="TextBox 6" id="6"/>
          <p:cNvSpPr txBox="true"/>
          <p:nvPr/>
        </p:nvSpPr>
        <p:spPr>
          <a:xfrm rot="0">
            <a:off x="1479207" y="3740875"/>
            <a:ext cx="13644121" cy="4765675"/>
          </a:xfrm>
          <a:prstGeom prst="rect">
            <a:avLst/>
          </a:prstGeom>
        </p:spPr>
        <p:txBody>
          <a:bodyPr anchor="t" rtlCol="false" tIns="0" lIns="0" bIns="0" rIns="0">
            <a:spAutoFit/>
          </a:bodyPr>
          <a:lstStyle/>
          <a:p>
            <a:pPr algn="l">
              <a:lnSpc>
                <a:spcPts val="4759"/>
              </a:lnSpc>
            </a:pPr>
            <a:r>
              <a:rPr lang="en-US" sz="2799">
                <a:solidFill>
                  <a:srgbClr val="FFFFFF">
                    <a:alpha val="71765"/>
                  </a:srgbClr>
                </a:solidFill>
                <a:latin typeface="Quicksand"/>
                <a:ea typeface="Quicksand"/>
                <a:cs typeface="Quicksand"/>
                <a:sym typeface="Quicksand"/>
              </a:rPr>
              <a:t>By implementing the recommended improvements—such as optimizing on-page SEO elements, improving page speed, enhancing mobile responsiveness, and creating high-quality content—the website can achieve better search rankings, increased organic traffic, and higher user engagement.</a:t>
            </a:r>
          </a:p>
          <a:p>
            <a:pPr algn="l">
              <a:lnSpc>
                <a:spcPts val="4759"/>
              </a:lnSpc>
            </a:pPr>
            <a:r>
              <a:rPr lang="en-US" sz="2799">
                <a:solidFill>
                  <a:srgbClr val="FFFFFF">
                    <a:alpha val="71765"/>
                  </a:srgbClr>
                </a:solidFill>
                <a:latin typeface="Quicksand"/>
                <a:ea typeface="Quicksand"/>
                <a:cs typeface="Quicksand"/>
                <a:sym typeface="Quicksand"/>
              </a:rPr>
              <a:t>Overall, with proper optimization and continuous monitoring, Unified Mentor has stron</a:t>
            </a:r>
            <a:r>
              <a:rPr lang="en-US" sz="2799">
                <a:solidFill>
                  <a:srgbClr val="FFFFFF">
                    <a:alpha val="71765"/>
                  </a:srgbClr>
                </a:solidFill>
                <a:latin typeface="Quicksand"/>
                <a:ea typeface="Quicksand"/>
                <a:cs typeface="Quicksand"/>
                <a:sym typeface="Quicksand"/>
              </a:rPr>
              <a:t>g potential to improve its online presence and convert more visitors int</a:t>
            </a:r>
            <a:r>
              <a:rPr lang="en-US" sz="2799">
                <a:solidFill>
                  <a:srgbClr val="FFFFFF">
                    <a:alpha val="71765"/>
                  </a:srgbClr>
                </a:solidFill>
                <a:latin typeface="Quicksand"/>
                <a:ea typeface="Quicksand"/>
                <a:cs typeface="Quicksand"/>
                <a:sym typeface="Quicksand"/>
              </a:rPr>
              <a:t>o active users.</a:t>
            </a:r>
          </a:p>
          <a:p>
            <a:pPr algn="l">
              <a:lnSpc>
                <a:spcPts val="4759"/>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1802415" y="-3134426"/>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sp>
        <p:nvSpPr>
          <p:cNvPr name="TextBox 5" id="5"/>
          <p:cNvSpPr txBox="true"/>
          <p:nvPr/>
        </p:nvSpPr>
        <p:spPr>
          <a:xfrm rot="0">
            <a:off x="1844567" y="2184323"/>
            <a:ext cx="8765498" cy="1345992"/>
          </a:xfrm>
          <a:prstGeom prst="rect">
            <a:avLst/>
          </a:prstGeom>
        </p:spPr>
        <p:txBody>
          <a:bodyPr anchor="t" rtlCol="false" tIns="0" lIns="0" bIns="0" rIns="0">
            <a:spAutoFit/>
          </a:bodyPr>
          <a:lstStyle/>
          <a:p>
            <a:pPr algn="l">
              <a:lnSpc>
                <a:spcPts val="10463"/>
              </a:lnSpc>
            </a:pPr>
            <a:r>
              <a:rPr lang="en-US" sz="9426" spc="-480" b="true">
                <a:solidFill>
                  <a:srgbClr val="FFFFFF"/>
                </a:solidFill>
                <a:latin typeface="Quicksand Bold"/>
                <a:ea typeface="Quicksand Bold"/>
                <a:cs typeface="Quicksand Bold"/>
                <a:sym typeface="Quicksand Bold"/>
              </a:rPr>
              <a:t>Introduction</a:t>
            </a:r>
          </a:p>
        </p:txBody>
      </p:sp>
      <p:sp>
        <p:nvSpPr>
          <p:cNvPr name="TextBox 6" id="6"/>
          <p:cNvSpPr txBox="true"/>
          <p:nvPr/>
        </p:nvSpPr>
        <p:spPr>
          <a:xfrm rot="0">
            <a:off x="1844567" y="3743706"/>
            <a:ext cx="6368709" cy="709973"/>
          </a:xfrm>
          <a:prstGeom prst="rect">
            <a:avLst/>
          </a:prstGeom>
        </p:spPr>
        <p:txBody>
          <a:bodyPr anchor="t" rtlCol="false" tIns="0" lIns="0" bIns="0" rIns="0">
            <a:spAutoFit/>
          </a:bodyPr>
          <a:lstStyle/>
          <a:p>
            <a:pPr algn="l">
              <a:lnSpc>
                <a:spcPts val="2867"/>
              </a:lnSpc>
            </a:pPr>
            <a:r>
              <a:rPr lang="en-US" b="true" sz="2048" spc="256">
                <a:solidFill>
                  <a:srgbClr val="FFFFFF"/>
                </a:solidFill>
                <a:latin typeface="Quicksand Bold"/>
                <a:ea typeface="Quicksand Bold"/>
                <a:cs typeface="Quicksand Bold"/>
                <a:sym typeface="Quicksand Bold"/>
              </a:rPr>
              <a:t>WEBSITE AUDIT &amp; DIGITAL MARKETING IMPLEMENTATION – UNIFIED MENTOR</a:t>
            </a:r>
          </a:p>
        </p:txBody>
      </p:sp>
      <p:grpSp>
        <p:nvGrpSpPr>
          <p:cNvPr name="Group 7" id="7"/>
          <p:cNvGrpSpPr/>
          <p:nvPr/>
        </p:nvGrpSpPr>
        <p:grpSpPr>
          <a:xfrm rot="2618915">
            <a:off x="11506576" y="4200050"/>
            <a:ext cx="6563245" cy="11543232"/>
            <a:chOff x="0" y="0"/>
            <a:chExt cx="1728591" cy="3040193"/>
          </a:xfrm>
        </p:grpSpPr>
        <p:sp>
          <p:nvSpPr>
            <p:cNvPr name="Freeform 8" id="8"/>
            <p:cNvSpPr/>
            <p:nvPr/>
          </p:nvSpPr>
          <p:spPr>
            <a:xfrm flipH="false" flipV="false" rot="0">
              <a:off x="0" y="0"/>
              <a:ext cx="1728591" cy="3040193"/>
            </a:xfrm>
            <a:custGeom>
              <a:avLst/>
              <a:gdLst/>
              <a:ahLst/>
              <a:cxnLst/>
              <a:rect r="r" b="b" t="t" l="l"/>
              <a:pathLst>
                <a:path h="3040193" w="1728591">
                  <a:moveTo>
                    <a:pt x="37747" y="0"/>
                  </a:moveTo>
                  <a:lnTo>
                    <a:pt x="1690845" y="0"/>
                  </a:lnTo>
                  <a:cubicBezTo>
                    <a:pt x="1700856" y="0"/>
                    <a:pt x="1710457" y="3977"/>
                    <a:pt x="1717536" y="11056"/>
                  </a:cubicBezTo>
                  <a:cubicBezTo>
                    <a:pt x="1724614" y="18135"/>
                    <a:pt x="1728591" y="27736"/>
                    <a:pt x="1728591" y="37747"/>
                  </a:cubicBezTo>
                  <a:lnTo>
                    <a:pt x="1728591" y="3002446"/>
                  </a:lnTo>
                  <a:cubicBezTo>
                    <a:pt x="1728591" y="3012457"/>
                    <a:pt x="1724614" y="3022058"/>
                    <a:pt x="1717536" y="3029137"/>
                  </a:cubicBezTo>
                  <a:cubicBezTo>
                    <a:pt x="1710457" y="3036216"/>
                    <a:pt x="1700856" y="3040193"/>
                    <a:pt x="1690845" y="3040193"/>
                  </a:cubicBezTo>
                  <a:lnTo>
                    <a:pt x="37747" y="3040193"/>
                  </a:lnTo>
                  <a:cubicBezTo>
                    <a:pt x="27736" y="3040193"/>
                    <a:pt x="18135" y="3036216"/>
                    <a:pt x="11056" y="3029137"/>
                  </a:cubicBezTo>
                  <a:cubicBezTo>
                    <a:pt x="3977" y="3022058"/>
                    <a:pt x="0" y="3012457"/>
                    <a:pt x="0" y="3002446"/>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9" id="9"/>
            <p:cNvSpPr txBox="true"/>
            <p:nvPr/>
          </p:nvSpPr>
          <p:spPr>
            <a:xfrm>
              <a:off x="0" y="-38100"/>
              <a:ext cx="1728591" cy="3078293"/>
            </a:xfrm>
            <a:prstGeom prst="rect">
              <a:avLst/>
            </a:prstGeom>
          </p:spPr>
          <p:txBody>
            <a:bodyPr anchor="ctr" rtlCol="false" tIns="50800" lIns="50800" bIns="50800" rIns="50800"/>
            <a:lstStyle/>
            <a:p>
              <a:pPr algn="ctr">
                <a:lnSpc>
                  <a:spcPts val="2867"/>
                </a:lnSpc>
              </a:pPr>
            </a:p>
          </p:txBody>
        </p:sp>
      </p:grpSp>
      <p:grpSp>
        <p:nvGrpSpPr>
          <p:cNvPr name="Group 10" id="10"/>
          <p:cNvGrpSpPr/>
          <p:nvPr/>
        </p:nvGrpSpPr>
        <p:grpSpPr>
          <a:xfrm rot="0">
            <a:off x="13360207" y="729016"/>
            <a:ext cx="5177254" cy="5177254"/>
            <a:chOff x="0" y="0"/>
            <a:chExt cx="812800" cy="812800"/>
          </a:xfrm>
        </p:grpSpPr>
        <p:sp>
          <p:nvSpPr>
            <p:cNvPr name="Freeform 11" id="11"/>
            <p:cNvSpPr/>
            <p:nvPr/>
          </p:nvSpPr>
          <p:spPr>
            <a:xfrm flipH="false" flipV="false" rot="0">
              <a:off x="27873" y="27873"/>
              <a:ext cx="757054" cy="757054"/>
            </a:xfrm>
            <a:custGeom>
              <a:avLst/>
              <a:gdLst/>
              <a:ahLst/>
              <a:cxnLst/>
              <a:rect r="r" b="b" t="t" l="l"/>
              <a:pathLst>
                <a:path h="757054" w="757054">
                  <a:moveTo>
                    <a:pt x="426109" y="19709"/>
                  </a:moveTo>
                  <a:lnTo>
                    <a:pt x="737345" y="330945"/>
                  </a:lnTo>
                  <a:cubicBezTo>
                    <a:pt x="749964" y="343564"/>
                    <a:pt x="757054" y="360680"/>
                    <a:pt x="757054" y="378527"/>
                  </a:cubicBezTo>
                  <a:cubicBezTo>
                    <a:pt x="757054" y="396374"/>
                    <a:pt x="749964" y="413490"/>
                    <a:pt x="737345" y="426109"/>
                  </a:cubicBezTo>
                  <a:lnTo>
                    <a:pt x="426109" y="737345"/>
                  </a:lnTo>
                  <a:cubicBezTo>
                    <a:pt x="413490" y="749964"/>
                    <a:pt x="396374" y="757054"/>
                    <a:pt x="378527" y="757054"/>
                  </a:cubicBezTo>
                  <a:cubicBezTo>
                    <a:pt x="360680" y="757054"/>
                    <a:pt x="343564" y="749964"/>
                    <a:pt x="330945" y="737345"/>
                  </a:cubicBezTo>
                  <a:lnTo>
                    <a:pt x="19709" y="426109"/>
                  </a:lnTo>
                  <a:cubicBezTo>
                    <a:pt x="7090" y="413490"/>
                    <a:pt x="0" y="396374"/>
                    <a:pt x="0" y="378527"/>
                  </a:cubicBezTo>
                  <a:cubicBezTo>
                    <a:pt x="0" y="360680"/>
                    <a:pt x="7090" y="343564"/>
                    <a:pt x="19709" y="330945"/>
                  </a:cubicBezTo>
                  <a:lnTo>
                    <a:pt x="330945" y="19709"/>
                  </a:lnTo>
                  <a:cubicBezTo>
                    <a:pt x="343564" y="7090"/>
                    <a:pt x="360680" y="0"/>
                    <a:pt x="378527" y="0"/>
                  </a:cubicBezTo>
                  <a:cubicBezTo>
                    <a:pt x="396374" y="0"/>
                    <a:pt x="413490" y="7090"/>
                    <a:pt x="426109" y="19709"/>
                  </a:cubicBezTo>
                  <a:close/>
                </a:path>
              </a:pathLst>
            </a:custGeom>
            <a:blipFill>
              <a:blip r:embed="rId2"/>
              <a:stretch>
                <a:fillRect l="0" t="0" r="0" b="0"/>
              </a:stretch>
            </a:blipFill>
            <a:ln w="180975" cap="rnd">
              <a:solidFill>
                <a:srgbClr val="009954"/>
              </a:solidFill>
              <a:prstDash val="solid"/>
              <a:round/>
            </a:ln>
          </p:spPr>
        </p:sp>
      </p:grpSp>
      <p:sp>
        <p:nvSpPr>
          <p:cNvPr name="TextBox 12" id="12"/>
          <p:cNvSpPr txBox="true"/>
          <p:nvPr/>
        </p:nvSpPr>
        <p:spPr>
          <a:xfrm rot="0">
            <a:off x="1617797" y="4910646"/>
            <a:ext cx="11185812" cy="3571875"/>
          </a:xfrm>
          <a:prstGeom prst="rect">
            <a:avLst/>
          </a:prstGeom>
        </p:spPr>
        <p:txBody>
          <a:bodyPr anchor="t" rtlCol="false" tIns="0" lIns="0" bIns="0" rIns="0">
            <a:spAutoFit/>
          </a:bodyPr>
          <a:lstStyle/>
          <a:p>
            <a:pPr algn="l" marL="518160" indent="-259080" lvl="1">
              <a:lnSpc>
                <a:spcPts val="4079"/>
              </a:lnSpc>
              <a:spcBef>
                <a:spcPct val="0"/>
              </a:spcBef>
              <a:buFont typeface="Arial"/>
              <a:buChar char="•"/>
            </a:pPr>
            <a:r>
              <a:rPr lang="en-US" b="true" sz="2400">
                <a:solidFill>
                  <a:srgbClr val="FFFFFF">
                    <a:alpha val="71765"/>
                  </a:srgbClr>
                </a:solidFill>
                <a:latin typeface="Quicksand Bold"/>
                <a:ea typeface="Quicksand Bold"/>
                <a:cs typeface="Quicksand Bold"/>
                <a:sym typeface="Quicksand Bold"/>
              </a:rPr>
              <a:t>Unified Ment</a:t>
            </a:r>
            <a:r>
              <a:rPr lang="en-US" b="true" sz="2400" strike="noStrike" u="none">
                <a:solidFill>
                  <a:srgbClr val="FFFFFF">
                    <a:alpha val="71765"/>
                  </a:srgbClr>
                </a:solidFill>
                <a:latin typeface="Quicksand Bold"/>
                <a:ea typeface="Quicksand Bold"/>
                <a:cs typeface="Quicksand Bold"/>
                <a:sym typeface="Quicksand Bold"/>
              </a:rPr>
              <a:t>or is </a:t>
            </a:r>
            <a:r>
              <a:rPr lang="en-US" b="true" sz="2400" strike="noStrike" u="none">
                <a:solidFill>
                  <a:srgbClr val="FFFFFF">
                    <a:alpha val="71765"/>
                  </a:srgbClr>
                </a:solidFill>
                <a:latin typeface="Quicksand Bold"/>
                <a:ea typeface="Quicksand Bold"/>
                <a:cs typeface="Quicksand Bold"/>
                <a:sym typeface="Quicksand Bold"/>
              </a:rPr>
              <a:t>an </a:t>
            </a:r>
            <a:r>
              <a:rPr lang="en-US" b="true" sz="2400" strike="noStrike" u="none">
                <a:solidFill>
                  <a:srgbClr val="FFFFFF">
                    <a:alpha val="71765"/>
                  </a:srgbClr>
                </a:solidFill>
                <a:latin typeface="Quicksand Bold"/>
                <a:ea typeface="Quicksand Bold"/>
                <a:cs typeface="Quicksand Bold"/>
                <a:sym typeface="Quicksand Bold"/>
              </a:rPr>
              <a:t>o</a:t>
            </a:r>
            <a:r>
              <a:rPr lang="en-US" b="true" sz="2400" strike="noStrike" u="none">
                <a:solidFill>
                  <a:srgbClr val="FFFFFF">
                    <a:alpha val="71765"/>
                  </a:srgbClr>
                </a:solidFill>
                <a:latin typeface="Quicksand Bold"/>
                <a:ea typeface="Quicksand Bold"/>
                <a:cs typeface="Quicksand Bold"/>
                <a:sym typeface="Quicksand Bold"/>
              </a:rPr>
              <a:t>n</a:t>
            </a:r>
            <a:r>
              <a:rPr lang="en-US" b="true" sz="2400" strike="noStrike" u="none">
                <a:solidFill>
                  <a:srgbClr val="FFFFFF">
                    <a:alpha val="71765"/>
                  </a:srgbClr>
                </a:solidFill>
                <a:latin typeface="Quicksand Bold"/>
                <a:ea typeface="Quicksand Bold"/>
                <a:cs typeface="Quicksand Bold"/>
                <a:sym typeface="Quicksand Bold"/>
              </a:rPr>
              <a:t>l</a:t>
            </a:r>
            <a:r>
              <a:rPr lang="en-US" b="true" sz="2400" strike="noStrike" u="none">
                <a:solidFill>
                  <a:srgbClr val="FFFFFF">
                    <a:alpha val="71765"/>
                  </a:srgbClr>
                </a:solidFill>
                <a:latin typeface="Quicksand Bold"/>
                <a:ea typeface="Quicksand Bold"/>
                <a:cs typeface="Quicksand Bold"/>
                <a:sym typeface="Quicksand Bold"/>
              </a:rPr>
              <a:t>ine</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e-learn</a:t>
            </a:r>
            <a:r>
              <a:rPr lang="en-US" b="true" sz="2400" strike="noStrike" u="none">
                <a:solidFill>
                  <a:srgbClr val="FFFFFF">
                    <a:alpha val="71765"/>
                  </a:srgbClr>
                </a:solidFill>
                <a:latin typeface="Quicksand Bold"/>
                <a:ea typeface="Quicksand Bold"/>
                <a:cs typeface="Quicksand Bold"/>
                <a:sym typeface="Quicksand Bold"/>
              </a:rPr>
              <a:t>i</a:t>
            </a:r>
            <a:r>
              <a:rPr lang="en-US" b="true" sz="2400" strike="noStrike" u="none">
                <a:solidFill>
                  <a:srgbClr val="FFFFFF">
                    <a:alpha val="71765"/>
                  </a:srgbClr>
                </a:solidFill>
                <a:latin typeface="Quicksand Bold"/>
                <a:ea typeface="Quicksand Bold"/>
                <a:cs typeface="Quicksand Bold"/>
                <a:sym typeface="Quicksand Bold"/>
              </a:rPr>
              <a:t>ng</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pl</a:t>
            </a:r>
            <a:r>
              <a:rPr lang="en-US" b="true" sz="2400" strike="noStrike" u="none">
                <a:solidFill>
                  <a:srgbClr val="FFFFFF">
                    <a:alpha val="71765"/>
                  </a:srgbClr>
                </a:solidFill>
                <a:latin typeface="Quicksand Bold"/>
                <a:ea typeface="Quicksand Bold"/>
                <a:cs typeface="Quicksand Bold"/>
                <a:sym typeface="Quicksand Bold"/>
              </a:rPr>
              <a:t>at</a:t>
            </a:r>
            <a:r>
              <a:rPr lang="en-US" b="true" sz="2400" strike="noStrike" u="none">
                <a:solidFill>
                  <a:srgbClr val="FFFFFF">
                    <a:alpha val="71765"/>
                  </a:srgbClr>
                </a:solidFill>
                <a:latin typeface="Quicksand Bold"/>
                <a:ea typeface="Quicksand Bold"/>
                <a:cs typeface="Quicksand Bold"/>
                <a:sym typeface="Quicksand Bold"/>
              </a:rPr>
              <a:t>form</a:t>
            </a:r>
            <a:r>
              <a:rPr lang="en-US" b="true" sz="2400" strike="noStrike" u="none">
                <a:solidFill>
                  <a:srgbClr val="FFFFFF">
                    <a:alpha val="71765"/>
                  </a:srgbClr>
                </a:solidFill>
                <a:latin typeface="Quicksand Bold"/>
                <a:ea typeface="Quicksand Bold"/>
                <a:cs typeface="Quicksand Bold"/>
                <a:sym typeface="Quicksand Bold"/>
              </a:rPr>
              <a:t> o</a:t>
            </a:r>
            <a:r>
              <a:rPr lang="en-US" b="true" sz="2400" strike="noStrike" u="none">
                <a:solidFill>
                  <a:srgbClr val="FFFFFF">
                    <a:alpha val="71765"/>
                  </a:srgbClr>
                </a:solidFill>
                <a:latin typeface="Quicksand Bold"/>
                <a:ea typeface="Quicksand Bold"/>
                <a:cs typeface="Quicksand Bold"/>
                <a:sym typeface="Quicksand Bold"/>
              </a:rPr>
              <a:t>fferi</a:t>
            </a:r>
            <a:r>
              <a:rPr lang="en-US" b="true" sz="2400" strike="noStrike" u="none">
                <a:solidFill>
                  <a:srgbClr val="FFFFFF">
                    <a:alpha val="71765"/>
                  </a:srgbClr>
                </a:solidFill>
                <a:latin typeface="Quicksand Bold"/>
                <a:ea typeface="Quicksand Bold"/>
                <a:cs typeface="Quicksand Bold"/>
                <a:sym typeface="Quicksand Bold"/>
              </a:rPr>
              <a:t>n</a:t>
            </a:r>
            <a:r>
              <a:rPr lang="en-US" b="true" sz="2400" strike="noStrike" u="none">
                <a:solidFill>
                  <a:srgbClr val="FFFFFF">
                    <a:alpha val="71765"/>
                  </a:srgbClr>
                </a:solidFill>
                <a:latin typeface="Quicksand Bold"/>
                <a:ea typeface="Quicksand Bold"/>
                <a:cs typeface="Quicksand Bold"/>
                <a:sym typeface="Quicksand Bold"/>
              </a:rPr>
              <a:t>g skill-ba</a:t>
            </a:r>
            <a:r>
              <a:rPr lang="en-US" b="true" sz="2400" strike="noStrike" u="none">
                <a:solidFill>
                  <a:srgbClr val="FFFFFF">
                    <a:alpha val="71765"/>
                  </a:srgbClr>
                </a:solidFill>
                <a:latin typeface="Quicksand Bold"/>
                <a:ea typeface="Quicksand Bold"/>
                <a:cs typeface="Quicksand Bold"/>
                <a:sym typeface="Quicksand Bold"/>
              </a:rPr>
              <a:t>se</a:t>
            </a:r>
            <a:r>
              <a:rPr lang="en-US" b="true" sz="2400" strike="noStrike" u="none">
                <a:solidFill>
                  <a:srgbClr val="FFFFFF">
                    <a:alpha val="71765"/>
                  </a:srgbClr>
                </a:solidFill>
                <a:latin typeface="Quicksand Bold"/>
                <a:ea typeface="Quicksand Bold"/>
                <a:cs typeface="Quicksand Bold"/>
                <a:sym typeface="Quicksand Bold"/>
              </a:rPr>
              <a:t>d </a:t>
            </a:r>
            <a:r>
              <a:rPr lang="en-US" b="true" sz="2400" strike="noStrike" u="none">
                <a:solidFill>
                  <a:srgbClr val="FFFFFF">
                    <a:alpha val="71765"/>
                  </a:srgbClr>
                </a:solidFill>
                <a:latin typeface="Quicksand Bold"/>
                <a:ea typeface="Quicksand Bold"/>
                <a:cs typeface="Quicksand Bold"/>
                <a:sym typeface="Quicksand Bold"/>
              </a:rPr>
              <a:t>c</a:t>
            </a:r>
            <a:r>
              <a:rPr lang="en-US" b="true" sz="2400" strike="noStrike" u="none">
                <a:solidFill>
                  <a:srgbClr val="FFFFFF">
                    <a:alpha val="71765"/>
                  </a:srgbClr>
                </a:solidFill>
                <a:latin typeface="Quicksand Bold"/>
                <a:ea typeface="Quicksand Bold"/>
                <a:cs typeface="Quicksand Bold"/>
                <a:sym typeface="Quicksand Bold"/>
              </a:rPr>
              <a:t>o</a:t>
            </a:r>
            <a:r>
              <a:rPr lang="en-US" b="true" sz="2400" strike="noStrike" u="none">
                <a:solidFill>
                  <a:srgbClr val="FFFFFF">
                    <a:alpha val="71765"/>
                  </a:srgbClr>
                </a:solidFill>
                <a:latin typeface="Quicksand Bold"/>
                <a:ea typeface="Quicksand Bold"/>
                <a:cs typeface="Quicksand Bold"/>
                <a:sym typeface="Quicksand Bold"/>
              </a:rPr>
              <a:t>ur</a:t>
            </a:r>
            <a:r>
              <a:rPr lang="en-US" b="true" sz="2400" strike="noStrike" u="none">
                <a:solidFill>
                  <a:srgbClr val="FFFFFF">
                    <a:alpha val="71765"/>
                  </a:srgbClr>
                </a:solidFill>
                <a:latin typeface="Quicksand Bold"/>
                <a:ea typeface="Quicksand Bold"/>
                <a:cs typeface="Quicksand Bold"/>
                <a:sym typeface="Quicksand Bold"/>
              </a:rPr>
              <a:t>ses</a:t>
            </a:r>
            <a:r>
              <a:rPr lang="en-US" b="true" sz="2400" strike="noStrike" u="none">
                <a:solidFill>
                  <a:srgbClr val="FFFFFF">
                    <a:alpha val="71765"/>
                  </a:srgbClr>
                </a:solidFill>
                <a:latin typeface="Quicksand Bold"/>
                <a:ea typeface="Quicksand Bold"/>
                <a:cs typeface="Quicksand Bold"/>
                <a:sym typeface="Quicksand Bold"/>
              </a:rPr>
              <a:t> a</a:t>
            </a:r>
            <a:r>
              <a:rPr lang="en-US" b="true" sz="2400" strike="noStrike" u="none">
                <a:solidFill>
                  <a:srgbClr val="FFFFFF">
                    <a:alpha val="71765"/>
                  </a:srgbClr>
                </a:solidFill>
                <a:latin typeface="Quicksand Bold"/>
                <a:ea typeface="Quicksand Bold"/>
                <a:cs typeface="Quicksand Bold"/>
                <a:sym typeface="Quicksand Bold"/>
              </a:rPr>
              <a:t>n</a:t>
            </a:r>
            <a:r>
              <a:rPr lang="en-US" b="true" sz="2400" strike="noStrike" u="none">
                <a:solidFill>
                  <a:srgbClr val="FFFFFF">
                    <a:alpha val="71765"/>
                  </a:srgbClr>
                </a:solidFill>
                <a:latin typeface="Quicksand Bold"/>
                <a:ea typeface="Quicksand Bold"/>
                <a:cs typeface="Quicksand Bold"/>
                <a:sym typeface="Quicksand Bold"/>
              </a:rPr>
              <a:t>d</a:t>
            </a:r>
            <a:r>
              <a:rPr lang="en-US" b="true" sz="2400" strike="noStrike" u="none">
                <a:solidFill>
                  <a:srgbClr val="FFFFFF">
                    <a:alpha val="71765"/>
                  </a:srgbClr>
                </a:solidFill>
                <a:latin typeface="Quicksand Bold"/>
                <a:ea typeface="Quicksand Bold"/>
                <a:cs typeface="Quicksand Bold"/>
                <a:sym typeface="Quicksand Bold"/>
              </a:rPr>
              <a:t> mentorsh</a:t>
            </a:r>
            <a:r>
              <a:rPr lang="en-US" b="true" sz="2400" strike="noStrike" u="none">
                <a:solidFill>
                  <a:srgbClr val="FFFFFF">
                    <a:alpha val="71765"/>
                  </a:srgbClr>
                </a:solidFill>
                <a:latin typeface="Quicksand Bold"/>
                <a:ea typeface="Quicksand Bold"/>
                <a:cs typeface="Quicksand Bold"/>
                <a:sym typeface="Quicksand Bold"/>
              </a:rPr>
              <a:t>ip</a:t>
            </a:r>
          </a:p>
          <a:p>
            <a:pPr algn="l" marL="518160" indent="-259080" lvl="1">
              <a:lnSpc>
                <a:spcPts val="4079"/>
              </a:lnSpc>
              <a:spcBef>
                <a:spcPct val="0"/>
              </a:spcBef>
              <a:buFont typeface="Arial"/>
              <a:buChar char="•"/>
            </a:pPr>
            <a:r>
              <a:rPr lang="en-US" b="true" sz="2400" strike="noStrike" u="none">
                <a:solidFill>
                  <a:srgbClr val="FFFFFF">
                    <a:alpha val="71765"/>
                  </a:srgbClr>
                </a:solidFill>
                <a:latin typeface="Quicksand Bold"/>
                <a:ea typeface="Quicksand Bold"/>
                <a:cs typeface="Quicksand Bold"/>
                <a:sym typeface="Quicksand Bold"/>
              </a:rPr>
              <a:t>The</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w</a:t>
            </a:r>
            <a:r>
              <a:rPr lang="en-US" b="true" sz="2400" strike="noStrike" u="none">
                <a:solidFill>
                  <a:srgbClr val="FFFFFF">
                    <a:alpha val="71765"/>
                  </a:srgbClr>
                </a:solidFill>
                <a:latin typeface="Quicksand Bold"/>
                <a:ea typeface="Quicksand Bold"/>
                <a:cs typeface="Quicksand Bold"/>
                <a:sym typeface="Quicksand Bold"/>
              </a:rPr>
              <a:t>e</a:t>
            </a:r>
            <a:r>
              <a:rPr lang="en-US" b="true" sz="2400" strike="noStrike" u="none">
                <a:solidFill>
                  <a:srgbClr val="FFFFFF">
                    <a:alpha val="71765"/>
                  </a:srgbClr>
                </a:solidFill>
                <a:latin typeface="Quicksand Bold"/>
                <a:ea typeface="Quicksand Bold"/>
                <a:cs typeface="Quicksand Bold"/>
                <a:sym typeface="Quicksand Bold"/>
              </a:rPr>
              <a:t>bs</a:t>
            </a:r>
            <a:r>
              <a:rPr lang="en-US" b="true" sz="2400" strike="noStrike" u="none">
                <a:solidFill>
                  <a:srgbClr val="FFFFFF">
                    <a:alpha val="71765"/>
                  </a:srgbClr>
                </a:solidFill>
                <a:latin typeface="Quicksand Bold"/>
                <a:ea typeface="Quicksand Bold"/>
                <a:cs typeface="Quicksand Bold"/>
                <a:sym typeface="Quicksand Bold"/>
              </a:rPr>
              <a:t>ite p</a:t>
            </a:r>
            <a:r>
              <a:rPr lang="en-US" b="true" sz="2400" strike="noStrike" u="none">
                <a:solidFill>
                  <a:srgbClr val="FFFFFF">
                    <a:alpha val="71765"/>
                  </a:srgbClr>
                </a:solidFill>
                <a:latin typeface="Quicksand Bold"/>
                <a:ea typeface="Quicksand Bold"/>
                <a:cs typeface="Quicksand Bold"/>
                <a:sym typeface="Quicksand Bold"/>
              </a:rPr>
              <a:t>lay</a:t>
            </a:r>
            <a:r>
              <a:rPr lang="en-US" b="true" sz="2400" strike="noStrike" u="none">
                <a:solidFill>
                  <a:srgbClr val="FFFFFF">
                    <a:alpha val="71765"/>
                  </a:srgbClr>
                </a:solidFill>
                <a:latin typeface="Quicksand Bold"/>
                <a:ea typeface="Quicksand Bold"/>
                <a:cs typeface="Quicksand Bold"/>
                <a:sym typeface="Quicksand Bold"/>
              </a:rPr>
              <a:t>s</a:t>
            </a:r>
            <a:r>
              <a:rPr lang="en-US" b="true" sz="2400" strike="noStrike" u="none">
                <a:solidFill>
                  <a:srgbClr val="FFFFFF">
                    <a:alpha val="71765"/>
                  </a:srgbClr>
                </a:solidFill>
                <a:latin typeface="Quicksand Bold"/>
                <a:ea typeface="Quicksand Bold"/>
                <a:cs typeface="Quicksand Bold"/>
                <a:sym typeface="Quicksand Bold"/>
              </a:rPr>
              <a:t> a</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cr</a:t>
            </a:r>
            <a:r>
              <a:rPr lang="en-US" b="true" sz="2400" strike="noStrike" u="none">
                <a:solidFill>
                  <a:srgbClr val="FFFFFF">
                    <a:alpha val="71765"/>
                  </a:srgbClr>
                </a:solidFill>
                <a:latin typeface="Quicksand Bold"/>
                <a:ea typeface="Quicksand Bold"/>
                <a:cs typeface="Quicksand Bold"/>
                <a:sym typeface="Quicksand Bold"/>
              </a:rPr>
              <a:t>it</a:t>
            </a:r>
            <a:r>
              <a:rPr lang="en-US" b="true" sz="2400" strike="noStrike" u="none">
                <a:solidFill>
                  <a:srgbClr val="FFFFFF">
                    <a:alpha val="71765"/>
                  </a:srgbClr>
                </a:solidFill>
                <a:latin typeface="Quicksand Bold"/>
                <a:ea typeface="Quicksand Bold"/>
                <a:cs typeface="Quicksand Bold"/>
                <a:sym typeface="Quicksand Bold"/>
              </a:rPr>
              <a:t>ic</a:t>
            </a: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l rol</a:t>
            </a:r>
            <a:r>
              <a:rPr lang="en-US" b="true" sz="2400" strike="noStrike" u="none">
                <a:solidFill>
                  <a:srgbClr val="FFFFFF">
                    <a:alpha val="71765"/>
                  </a:srgbClr>
                </a:solidFill>
                <a:latin typeface="Quicksand Bold"/>
                <a:ea typeface="Quicksand Bold"/>
                <a:cs typeface="Quicksand Bold"/>
                <a:sym typeface="Quicksand Bold"/>
              </a:rPr>
              <a:t>e </a:t>
            </a:r>
            <a:r>
              <a:rPr lang="en-US" b="true" sz="2400" strike="noStrike" u="none">
                <a:solidFill>
                  <a:srgbClr val="FFFFFF">
                    <a:alpha val="71765"/>
                  </a:srgbClr>
                </a:solidFill>
                <a:latin typeface="Quicksand Bold"/>
                <a:ea typeface="Quicksand Bold"/>
                <a:cs typeface="Quicksand Bold"/>
                <a:sym typeface="Quicksand Bold"/>
              </a:rPr>
              <a:t>in </a:t>
            </a:r>
            <a:r>
              <a:rPr lang="en-US" b="true" sz="2400" strike="noStrike" u="none">
                <a:solidFill>
                  <a:srgbClr val="FFFFFF">
                    <a:alpha val="71765"/>
                  </a:srgbClr>
                </a:solidFill>
                <a:latin typeface="Quicksand Bold"/>
                <a:ea typeface="Quicksand Bold"/>
                <a:cs typeface="Quicksand Bold"/>
                <a:sym typeface="Quicksand Bold"/>
              </a:rPr>
              <a:t>l</a:t>
            </a:r>
            <a:r>
              <a:rPr lang="en-US" b="true" sz="2400" strike="noStrike" u="none">
                <a:solidFill>
                  <a:srgbClr val="FFFFFF">
                    <a:alpha val="71765"/>
                  </a:srgbClr>
                </a:solidFill>
                <a:latin typeface="Quicksand Bold"/>
                <a:ea typeface="Quicksand Bold"/>
                <a:cs typeface="Quicksand Bold"/>
                <a:sym typeface="Quicksand Bold"/>
              </a:rPr>
              <a:t>e</a:t>
            </a: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d</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gene</a:t>
            </a:r>
            <a:r>
              <a:rPr lang="en-US" b="true" sz="2400" strike="noStrike" u="none">
                <a:solidFill>
                  <a:srgbClr val="FFFFFF">
                    <a:alpha val="71765"/>
                  </a:srgbClr>
                </a:solidFill>
                <a:latin typeface="Quicksand Bold"/>
                <a:ea typeface="Quicksand Bold"/>
                <a:cs typeface="Quicksand Bold"/>
                <a:sym typeface="Quicksand Bold"/>
              </a:rPr>
              <a:t>r</a:t>
            </a: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ti</a:t>
            </a:r>
            <a:r>
              <a:rPr lang="en-US" b="true" sz="2400" strike="noStrike" u="none">
                <a:solidFill>
                  <a:srgbClr val="FFFFFF">
                    <a:alpha val="71765"/>
                  </a:srgbClr>
                </a:solidFill>
                <a:latin typeface="Quicksand Bold"/>
                <a:ea typeface="Quicksand Bold"/>
                <a:cs typeface="Quicksand Bold"/>
                <a:sym typeface="Quicksand Bold"/>
              </a:rPr>
              <a:t>on,</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br</a:t>
            </a: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nd </a:t>
            </a:r>
            <a:r>
              <a:rPr lang="en-US" b="true" sz="2400" strike="noStrike" u="none">
                <a:solidFill>
                  <a:srgbClr val="FFFFFF">
                    <a:alpha val="71765"/>
                  </a:srgbClr>
                </a:solidFill>
                <a:latin typeface="Quicksand Bold"/>
                <a:ea typeface="Quicksand Bold"/>
                <a:cs typeface="Quicksand Bold"/>
                <a:sym typeface="Quicksand Bold"/>
              </a:rPr>
              <a:t>c</a:t>
            </a:r>
            <a:r>
              <a:rPr lang="en-US" b="true" sz="2400" strike="noStrike" u="none">
                <a:solidFill>
                  <a:srgbClr val="FFFFFF">
                    <a:alpha val="71765"/>
                  </a:srgbClr>
                </a:solidFill>
                <a:latin typeface="Quicksand Bold"/>
                <a:ea typeface="Quicksand Bold"/>
                <a:cs typeface="Quicksand Bold"/>
                <a:sym typeface="Quicksand Bold"/>
              </a:rPr>
              <a:t>red</a:t>
            </a:r>
            <a:r>
              <a:rPr lang="en-US" b="true" sz="2400" strike="noStrike" u="none">
                <a:solidFill>
                  <a:srgbClr val="FFFFFF">
                    <a:alpha val="71765"/>
                  </a:srgbClr>
                </a:solidFill>
                <a:latin typeface="Quicksand Bold"/>
                <a:ea typeface="Quicksand Bold"/>
                <a:cs typeface="Quicksand Bold"/>
                <a:sym typeface="Quicksand Bold"/>
              </a:rPr>
              <a:t>i</a:t>
            </a:r>
            <a:r>
              <a:rPr lang="en-US" b="true" sz="2400" strike="noStrike" u="none">
                <a:solidFill>
                  <a:srgbClr val="FFFFFF">
                    <a:alpha val="71765"/>
                  </a:srgbClr>
                </a:solidFill>
                <a:latin typeface="Quicksand Bold"/>
                <a:ea typeface="Quicksand Bold"/>
                <a:cs typeface="Quicksand Bold"/>
                <a:sym typeface="Quicksand Bold"/>
              </a:rPr>
              <a:t>bil</a:t>
            </a:r>
            <a:r>
              <a:rPr lang="en-US" b="true" sz="2400" strike="noStrike" u="none">
                <a:solidFill>
                  <a:srgbClr val="FFFFFF">
                    <a:alpha val="71765"/>
                  </a:srgbClr>
                </a:solidFill>
                <a:latin typeface="Quicksand Bold"/>
                <a:ea typeface="Quicksand Bold"/>
                <a:cs typeface="Quicksand Bold"/>
                <a:sym typeface="Quicksand Bold"/>
              </a:rPr>
              <a:t>i</a:t>
            </a:r>
            <a:r>
              <a:rPr lang="en-US" b="true" sz="2400" strike="noStrike" u="none">
                <a:solidFill>
                  <a:srgbClr val="FFFFFF">
                    <a:alpha val="71765"/>
                  </a:srgbClr>
                </a:solidFill>
                <a:latin typeface="Quicksand Bold"/>
                <a:ea typeface="Quicksand Bold"/>
                <a:cs typeface="Quicksand Bold"/>
                <a:sym typeface="Quicksand Bold"/>
              </a:rPr>
              <a:t>ty, </a:t>
            </a: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nd</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user e</a:t>
            </a:r>
            <a:r>
              <a:rPr lang="en-US" b="true" sz="2400" strike="noStrike" u="none">
                <a:solidFill>
                  <a:srgbClr val="FFFFFF">
                    <a:alpha val="71765"/>
                  </a:srgbClr>
                </a:solidFill>
                <a:latin typeface="Quicksand Bold"/>
                <a:ea typeface="Quicksand Bold"/>
                <a:cs typeface="Quicksand Bold"/>
                <a:sym typeface="Quicksand Bold"/>
              </a:rPr>
              <a:t>n</a:t>
            </a:r>
            <a:r>
              <a:rPr lang="en-US" b="true" sz="2400" strike="noStrike" u="none">
                <a:solidFill>
                  <a:srgbClr val="FFFFFF">
                    <a:alpha val="71765"/>
                  </a:srgbClr>
                </a:solidFill>
                <a:latin typeface="Quicksand Bold"/>
                <a:ea typeface="Quicksand Bold"/>
                <a:cs typeface="Quicksand Bold"/>
                <a:sym typeface="Quicksand Bold"/>
              </a:rPr>
              <a:t>gag</a:t>
            </a:r>
            <a:r>
              <a:rPr lang="en-US" b="true" sz="2400" strike="noStrike" u="none">
                <a:solidFill>
                  <a:srgbClr val="FFFFFF">
                    <a:alpha val="71765"/>
                  </a:srgbClr>
                </a:solidFill>
                <a:latin typeface="Quicksand Bold"/>
                <a:ea typeface="Quicksand Bold"/>
                <a:cs typeface="Quicksand Bold"/>
                <a:sym typeface="Quicksand Bold"/>
              </a:rPr>
              <a:t>e</a:t>
            </a:r>
            <a:r>
              <a:rPr lang="en-US" b="true" sz="2400" strike="noStrike" u="none">
                <a:solidFill>
                  <a:srgbClr val="FFFFFF">
                    <a:alpha val="71765"/>
                  </a:srgbClr>
                </a:solidFill>
                <a:latin typeface="Quicksand Bold"/>
                <a:ea typeface="Quicksand Bold"/>
                <a:cs typeface="Quicksand Bold"/>
                <a:sym typeface="Quicksand Bold"/>
              </a:rPr>
              <a:t>ment</a:t>
            </a:r>
          </a:p>
          <a:p>
            <a:pPr algn="l" marL="518160" indent="-259080" lvl="1">
              <a:lnSpc>
                <a:spcPts val="4079"/>
              </a:lnSpc>
              <a:spcBef>
                <a:spcPct val="0"/>
              </a:spcBef>
              <a:buFont typeface="Arial"/>
              <a:buChar char="•"/>
            </a:pP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de</a:t>
            </a:r>
            <a:r>
              <a:rPr lang="en-US" b="true" sz="2400" strike="noStrike" u="none">
                <a:solidFill>
                  <a:srgbClr val="FFFFFF">
                    <a:alpha val="71765"/>
                  </a:srgbClr>
                </a:solidFill>
                <a:latin typeface="Quicksand Bold"/>
                <a:ea typeface="Quicksand Bold"/>
                <a:cs typeface="Quicksand Bold"/>
                <a:sym typeface="Quicksand Bold"/>
              </a:rPr>
              <a:t>t</a:t>
            </a: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i</a:t>
            </a:r>
            <a:r>
              <a:rPr lang="en-US" b="true" sz="2400" strike="noStrike" u="none">
                <a:solidFill>
                  <a:srgbClr val="FFFFFF">
                    <a:alpha val="71765"/>
                  </a:srgbClr>
                </a:solidFill>
                <a:latin typeface="Quicksand Bold"/>
                <a:ea typeface="Quicksand Bold"/>
                <a:cs typeface="Quicksand Bold"/>
                <a:sym typeface="Quicksand Bold"/>
              </a:rPr>
              <a:t>led web</a:t>
            </a:r>
            <a:r>
              <a:rPr lang="en-US" b="true" sz="2400" strike="noStrike" u="none">
                <a:solidFill>
                  <a:srgbClr val="FFFFFF">
                    <a:alpha val="71765"/>
                  </a:srgbClr>
                </a:solidFill>
                <a:latin typeface="Quicksand Bold"/>
                <a:ea typeface="Quicksand Bold"/>
                <a:cs typeface="Quicksand Bold"/>
                <a:sym typeface="Quicksand Bold"/>
              </a:rPr>
              <a:t>si</a:t>
            </a:r>
            <a:r>
              <a:rPr lang="en-US" b="true" sz="2400" strike="noStrike" u="none">
                <a:solidFill>
                  <a:srgbClr val="FFFFFF">
                    <a:alpha val="71765"/>
                  </a:srgbClr>
                </a:solidFill>
                <a:latin typeface="Quicksand Bold"/>
                <a:ea typeface="Quicksand Bold"/>
                <a:cs typeface="Quicksand Bold"/>
                <a:sym typeface="Quicksand Bold"/>
              </a:rPr>
              <a:t>t</a:t>
            </a:r>
            <a:r>
              <a:rPr lang="en-US" b="true" sz="2400" strike="noStrike" u="none">
                <a:solidFill>
                  <a:srgbClr val="FFFFFF">
                    <a:alpha val="71765"/>
                  </a:srgbClr>
                </a:solidFill>
                <a:latin typeface="Quicksand Bold"/>
                <a:ea typeface="Quicksand Bold"/>
                <a:cs typeface="Quicksand Bold"/>
                <a:sym typeface="Quicksand Bold"/>
              </a:rPr>
              <a:t>e au</a:t>
            </a:r>
            <a:r>
              <a:rPr lang="en-US" b="true" sz="2400" strike="noStrike" u="none">
                <a:solidFill>
                  <a:srgbClr val="FFFFFF">
                    <a:alpha val="71765"/>
                  </a:srgbClr>
                </a:solidFill>
                <a:latin typeface="Quicksand Bold"/>
                <a:ea typeface="Quicksand Bold"/>
                <a:cs typeface="Quicksand Bold"/>
                <a:sym typeface="Quicksand Bold"/>
              </a:rPr>
              <a:t>dit</a:t>
            </a:r>
            <a:r>
              <a:rPr lang="en-US" b="true" sz="2400" strike="noStrike" u="none">
                <a:solidFill>
                  <a:srgbClr val="FFFFFF">
                    <a:alpha val="71765"/>
                  </a:srgbClr>
                </a:solidFill>
                <a:latin typeface="Quicksand Bold"/>
                <a:ea typeface="Quicksand Bold"/>
                <a:cs typeface="Quicksand Bold"/>
                <a:sym typeface="Quicksand Bold"/>
              </a:rPr>
              <a:t> a</a:t>
            </a:r>
            <a:r>
              <a:rPr lang="en-US" b="true" sz="2400" strike="noStrike" u="none">
                <a:solidFill>
                  <a:srgbClr val="FFFFFF">
                    <a:alpha val="71765"/>
                  </a:srgbClr>
                </a:solidFill>
                <a:latin typeface="Quicksand Bold"/>
                <a:ea typeface="Quicksand Bold"/>
                <a:cs typeface="Quicksand Bold"/>
                <a:sym typeface="Quicksand Bold"/>
              </a:rPr>
              <a:t>nd</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digit</a:t>
            </a: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l</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m</a:t>
            </a:r>
            <a:r>
              <a:rPr lang="en-US" b="true" sz="2400" strike="noStrike" u="none">
                <a:solidFill>
                  <a:srgbClr val="FFFFFF">
                    <a:alpha val="71765"/>
                  </a:srgbClr>
                </a:solidFill>
                <a:latin typeface="Quicksand Bold"/>
                <a:ea typeface="Quicksand Bold"/>
                <a:cs typeface="Quicksand Bold"/>
                <a:sym typeface="Quicksand Bold"/>
              </a:rPr>
              <a:t>ar</a:t>
            </a:r>
            <a:r>
              <a:rPr lang="en-US" b="true" sz="2400" strike="noStrike" u="none">
                <a:solidFill>
                  <a:srgbClr val="FFFFFF">
                    <a:alpha val="71765"/>
                  </a:srgbClr>
                </a:solidFill>
                <a:latin typeface="Quicksand Bold"/>
                <a:ea typeface="Quicksand Bold"/>
                <a:cs typeface="Quicksand Bold"/>
                <a:sym typeface="Quicksand Bold"/>
              </a:rPr>
              <a:t>k</a:t>
            </a:r>
            <a:r>
              <a:rPr lang="en-US" b="true" sz="2400" strike="noStrike" u="none">
                <a:solidFill>
                  <a:srgbClr val="FFFFFF">
                    <a:alpha val="71765"/>
                  </a:srgbClr>
                </a:solidFill>
                <a:latin typeface="Quicksand Bold"/>
                <a:ea typeface="Quicksand Bold"/>
                <a:cs typeface="Quicksand Bold"/>
                <a:sym typeface="Quicksand Bold"/>
              </a:rPr>
              <a:t>et</a:t>
            </a:r>
            <a:r>
              <a:rPr lang="en-US" b="true" sz="2400" strike="noStrike" u="none">
                <a:solidFill>
                  <a:srgbClr val="FFFFFF">
                    <a:alpha val="71765"/>
                  </a:srgbClr>
                </a:solidFill>
                <a:latin typeface="Quicksand Bold"/>
                <a:ea typeface="Quicksand Bold"/>
                <a:cs typeface="Quicksand Bold"/>
                <a:sym typeface="Quicksand Bold"/>
              </a:rPr>
              <a:t>ing st</a:t>
            </a:r>
            <a:r>
              <a:rPr lang="en-US" b="true" sz="2400" strike="noStrike" u="none">
                <a:solidFill>
                  <a:srgbClr val="FFFFFF">
                    <a:alpha val="71765"/>
                  </a:srgbClr>
                </a:solidFill>
                <a:latin typeface="Quicksand Bold"/>
                <a:ea typeface="Quicksand Bold"/>
                <a:cs typeface="Quicksand Bold"/>
                <a:sym typeface="Quicksand Bold"/>
              </a:rPr>
              <a:t>ra</a:t>
            </a:r>
            <a:r>
              <a:rPr lang="en-US" b="true" sz="2400" strike="noStrike" u="none">
                <a:solidFill>
                  <a:srgbClr val="FFFFFF">
                    <a:alpha val="71765"/>
                  </a:srgbClr>
                </a:solidFill>
                <a:latin typeface="Quicksand Bold"/>
                <a:ea typeface="Quicksand Bold"/>
                <a:cs typeface="Quicksand Bold"/>
                <a:sym typeface="Quicksand Bold"/>
              </a:rPr>
              <a:t>tegy</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was conduc</a:t>
            </a:r>
            <a:r>
              <a:rPr lang="en-US" b="true" sz="2400" strike="noStrike" u="none">
                <a:solidFill>
                  <a:srgbClr val="FFFFFF">
                    <a:alpha val="71765"/>
                  </a:srgbClr>
                </a:solidFill>
                <a:latin typeface="Quicksand Bold"/>
                <a:ea typeface="Quicksand Bold"/>
                <a:cs typeface="Quicksand Bold"/>
                <a:sym typeface="Quicksand Bold"/>
              </a:rPr>
              <a:t>t</a:t>
            </a:r>
            <a:r>
              <a:rPr lang="en-US" b="true" sz="2400" strike="noStrike" u="none">
                <a:solidFill>
                  <a:srgbClr val="FFFFFF">
                    <a:alpha val="71765"/>
                  </a:srgbClr>
                </a:solidFill>
                <a:latin typeface="Quicksand Bold"/>
                <a:ea typeface="Quicksand Bold"/>
                <a:cs typeface="Quicksand Bold"/>
                <a:sym typeface="Quicksand Bold"/>
              </a:rPr>
              <a:t>ed </a:t>
            </a:r>
            <a:r>
              <a:rPr lang="en-US" b="true" sz="2400" strike="noStrike" u="none">
                <a:solidFill>
                  <a:srgbClr val="FFFFFF">
                    <a:alpha val="71765"/>
                  </a:srgbClr>
                </a:solidFill>
                <a:latin typeface="Quicksand Bold"/>
                <a:ea typeface="Quicksand Bold"/>
                <a:cs typeface="Quicksand Bold"/>
                <a:sym typeface="Quicksand Bold"/>
              </a:rPr>
              <a:t>to</a:t>
            </a:r>
            <a:r>
              <a:rPr lang="en-US" b="true" sz="2400" strike="noStrike" u="none">
                <a:solidFill>
                  <a:srgbClr val="FFFFFF">
                    <a:alpha val="71765"/>
                  </a:srgbClr>
                </a:solidFill>
                <a:latin typeface="Quicksand Bold"/>
                <a:ea typeface="Quicksand Bold"/>
                <a:cs typeface="Quicksand Bold"/>
                <a:sym typeface="Quicksand Bold"/>
              </a:rPr>
              <a:t> imp</a:t>
            </a:r>
            <a:r>
              <a:rPr lang="en-US" b="true" sz="2400" strike="noStrike" u="none">
                <a:solidFill>
                  <a:srgbClr val="FFFFFF">
                    <a:alpha val="71765"/>
                  </a:srgbClr>
                </a:solidFill>
                <a:latin typeface="Quicksand Bold"/>
                <a:ea typeface="Quicksand Bold"/>
                <a:cs typeface="Quicksand Bold"/>
                <a:sym typeface="Quicksand Bold"/>
              </a:rPr>
              <a:t>r</a:t>
            </a:r>
            <a:r>
              <a:rPr lang="en-US" b="true" sz="2400" strike="noStrike" u="none">
                <a:solidFill>
                  <a:srgbClr val="FFFFFF">
                    <a:alpha val="71765"/>
                  </a:srgbClr>
                </a:solidFill>
                <a:latin typeface="Quicksand Bold"/>
                <a:ea typeface="Quicksand Bold"/>
                <a:cs typeface="Quicksand Bold"/>
                <a:sym typeface="Quicksand Bold"/>
              </a:rPr>
              <a:t>ove</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per</a:t>
            </a:r>
            <a:r>
              <a:rPr lang="en-US" b="true" sz="2400" strike="noStrike" u="none">
                <a:solidFill>
                  <a:srgbClr val="FFFFFF">
                    <a:alpha val="71765"/>
                  </a:srgbClr>
                </a:solidFill>
                <a:latin typeface="Quicksand Bold"/>
                <a:ea typeface="Quicksand Bold"/>
                <a:cs typeface="Quicksand Bold"/>
                <a:sym typeface="Quicksand Bold"/>
              </a:rPr>
              <a:t>f</a:t>
            </a:r>
            <a:r>
              <a:rPr lang="en-US" b="true" sz="2400" strike="noStrike" u="none">
                <a:solidFill>
                  <a:srgbClr val="FFFFFF">
                    <a:alpha val="71765"/>
                  </a:srgbClr>
                </a:solidFill>
                <a:latin typeface="Quicksand Bold"/>
                <a:ea typeface="Quicksand Bold"/>
                <a:cs typeface="Quicksand Bold"/>
                <a:sym typeface="Quicksand Bold"/>
              </a:rPr>
              <a:t>ormanc</a:t>
            </a:r>
            <a:r>
              <a:rPr lang="en-US" b="true" sz="2400" strike="noStrike" u="none">
                <a:solidFill>
                  <a:srgbClr val="FFFFFF">
                    <a:alpha val="71765"/>
                  </a:srgbClr>
                </a:solidFill>
                <a:latin typeface="Quicksand Bold"/>
                <a:ea typeface="Quicksand Bold"/>
                <a:cs typeface="Quicksand Bold"/>
                <a:sym typeface="Quicksand Bold"/>
              </a:rPr>
              <a:t>e</a:t>
            </a:r>
            <a:r>
              <a:rPr lang="en-US" b="true" sz="2400" strike="noStrike" u="none">
                <a:solidFill>
                  <a:srgbClr val="FFFFFF">
                    <a:alpha val="71765"/>
                  </a:srgbClr>
                </a:solidFill>
                <a:latin typeface="Quicksand Bold"/>
                <a:ea typeface="Quicksand Bold"/>
                <a:cs typeface="Quicksand Bold"/>
                <a:sym typeface="Quicksand Bold"/>
              </a:rPr>
              <a:t> and visibil</a:t>
            </a:r>
            <a:r>
              <a:rPr lang="en-US" b="true" sz="2400" strike="noStrike" u="none">
                <a:solidFill>
                  <a:srgbClr val="FFFFFF">
                    <a:alpha val="71765"/>
                  </a:srgbClr>
                </a:solidFill>
                <a:latin typeface="Quicksand Bold"/>
                <a:ea typeface="Quicksand Bold"/>
                <a:cs typeface="Quicksand Bold"/>
                <a:sym typeface="Quicksand Bold"/>
              </a:rPr>
              <a:t>it</a:t>
            </a:r>
            <a:r>
              <a:rPr lang="en-US" b="true" sz="2400" strike="noStrike" u="none">
                <a:solidFill>
                  <a:srgbClr val="FFFFFF">
                    <a:alpha val="71765"/>
                  </a:srgbClr>
                </a:solidFill>
                <a:latin typeface="Quicksand Bold"/>
                <a:ea typeface="Quicksand Bold"/>
                <a:cs typeface="Quicksand Bold"/>
                <a:sym typeface="Quicksand Bold"/>
              </a:rPr>
              <a:t>y</a:t>
            </a:r>
          </a:p>
          <a:p>
            <a:pPr algn="l" marL="0" indent="0" lvl="0">
              <a:lnSpc>
                <a:spcPts val="4079"/>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1802415" y="-3134426"/>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sp>
        <p:nvSpPr>
          <p:cNvPr name="TextBox 5" id="5"/>
          <p:cNvSpPr txBox="true"/>
          <p:nvPr/>
        </p:nvSpPr>
        <p:spPr>
          <a:xfrm rot="0">
            <a:off x="1844567" y="2184323"/>
            <a:ext cx="8765498" cy="1345992"/>
          </a:xfrm>
          <a:prstGeom prst="rect">
            <a:avLst/>
          </a:prstGeom>
        </p:spPr>
        <p:txBody>
          <a:bodyPr anchor="t" rtlCol="false" tIns="0" lIns="0" bIns="0" rIns="0">
            <a:spAutoFit/>
          </a:bodyPr>
          <a:lstStyle/>
          <a:p>
            <a:pPr algn="l">
              <a:lnSpc>
                <a:spcPts val="10463"/>
              </a:lnSpc>
            </a:pPr>
            <a:r>
              <a:rPr lang="en-US" sz="9426" spc="-480" b="true">
                <a:solidFill>
                  <a:srgbClr val="FFFFFF"/>
                </a:solidFill>
                <a:latin typeface="Quicksand Bold"/>
                <a:ea typeface="Quicksand Bold"/>
                <a:cs typeface="Quicksand Bold"/>
                <a:sym typeface="Quicksand Bold"/>
              </a:rPr>
              <a:t>Our Objectives</a:t>
            </a:r>
          </a:p>
        </p:txBody>
      </p:sp>
      <p:grpSp>
        <p:nvGrpSpPr>
          <p:cNvPr name="Group 6" id="6"/>
          <p:cNvGrpSpPr/>
          <p:nvPr/>
        </p:nvGrpSpPr>
        <p:grpSpPr>
          <a:xfrm rot="2618915">
            <a:off x="11506576" y="4200050"/>
            <a:ext cx="6563245" cy="11543232"/>
            <a:chOff x="0" y="0"/>
            <a:chExt cx="1728591" cy="3040193"/>
          </a:xfrm>
        </p:grpSpPr>
        <p:sp>
          <p:nvSpPr>
            <p:cNvPr name="Freeform 7" id="7"/>
            <p:cNvSpPr/>
            <p:nvPr/>
          </p:nvSpPr>
          <p:spPr>
            <a:xfrm flipH="false" flipV="false" rot="0">
              <a:off x="0" y="0"/>
              <a:ext cx="1728591" cy="3040193"/>
            </a:xfrm>
            <a:custGeom>
              <a:avLst/>
              <a:gdLst/>
              <a:ahLst/>
              <a:cxnLst/>
              <a:rect r="r" b="b" t="t" l="l"/>
              <a:pathLst>
                <a:path h="3040193" w="1728591">
                  <a:moveTo>
                    <a:pt x="37747" y="0"/>
                  </a:moveTo>
                  <a:lnTo>
                    <a:pt x="1690845" y="0"/>
                  </a:lnTo>
                  <a:cubicBezTo>
                    <a:pt x="1700856" y="0"/>
                    <a:pt x="1710457" y="3977"/>
                    <a:pt x="1717536" y="11056"/>
                  </a:cubicBezTo>
                  <a:cubicBezTo>
                    <a:pt x="1724614" y="18135"/>
                    <a:pt x="1728591" y="27736"/>
                    <a:pt x="1728591" y="37747"/>
                  </a:cubicBezTo>
                  <a:lnTo>
                    <a:pt x="1728591" y="3002446"/>
                  </a:lnTo>
                  <a:cubicBezTo>
                    <a:pt x="1728591" y="3012457"/>
                    <a:pt x="1724614" y="3022058"/>
                    <a:pt x="1717536" y="3029137"/>
                  </a:cubicBezTo>
                  <a:cubicBezTo>
                    <a:pt x="1710457" y="3036216"/>
                    <a:pt x="1700856" y="3040193"/>
                    <a:pt x="1690845" y="3040193"/>
                  </a:cubicBezTo>
                  <a:lnTo>
                    <a:pt x="37747" y="3040193"/>
                  </a:lnTo>
                  <a:cubicBezTo>
                    <a:pt x="27736" y="3040193"/>
                    <a:pt x="18135" y="3036216"/>
                    <a:pt x="11056" y="3029137"/>
                  </a:cubicBezTo>
                  <a:cubicBezTo>
                    <a:pt x="3977" y="3022058"/>
                    <a:pt x="0" y="3012457"/>
                    <a:pt x="0" y="3002446"/>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8" id="8"/>
            <p:cNvSpPr txBox="true"/>
            <p:nvPr/>
          </p:nvSpPr>
          <p:spPr>
            <a:xfrm>
              <a:off x="0" y="-38100"/>
              <a:ext cx="1728591" cy="3078293"/>
            </a:xfrm>
            <a:prstGeom prst="rect">
              <a:avLst/>
            </a:prstGeom>
          </p:spPr>
          <p:txBody>
            <a:bodyPr anchor="ctr" rtlCol="false" tIns="50800" lIns="50800" bIns="50800" rIns="50800"/>
            <a:lstStyle/>
            <a:p>
              <a:pPr algn="ctr">
                <a:lnSpc>
                  <a:spcPts val="2867"/>
                </a:lnSpc>
              </a:pPr>
            </a:p>
          </p:txBody>
        </p:sp>
      </p:grpSp>
      <p:sp>
        <p:nvSpPr>
          <p:cNvPr name="TextBox 9" id="9"/>
          <p:cNvSpPr txBox="true"/>
          <p:nvPr/>
        </p:nvSpPr>
        <p:spPr>
          <a:xfrm rot="0">
            <a:off x="1844567" y="3776794"/>
            <a:ext cx="10381808" cy="3571875"/>
          </a:xfrm>
          <a:prstGeom prst="rect">
            <a:avLst/>
          </a:prstGeom>
        </p:spPr>
        <p:txBody>
          <a:bodyPr anchor="t" rtlCol="false" tIns="0" lIns="0" bIns="0" rIns="0">
            <a:spAutoFit/>
          </a:bodyPr>
          <a:lstStyle/>
          <a:p>
            <a:pPr algn="l" marL="518160" indent="-259080" lvl="1">
              <a:lnSpc>
                <a:spcPts val="4079"/>
              </a:lnSpc>
              <a:buFont typeface="Arial"/>
              <a:buChar char="•"/>
            </a:pPr>
            <a:r>
              <a:rPr lang="en-US" b="true" sz="2400">
                <a:solidFill>
                  <a:srgbClr val="FFFFFF">
                    <a:alpha val="71765"/>
                  </a:srgbClr>
                </a:solidFill>
                <a:latin typeface="Quicksand Bold"/>
                <a:ea typeface="Quicksand Bold"/>
                <a:cs typeface="Quicksand Bold"/>
                <a:sym typeface="Quicksand Bold"/>
              </a:rPr>
              <a:t>To analyse and identify areas f</a:t>
            </a:r>
            <a:r>
              <a:rPr lang="en-US" b="true" sz="2400" strike="noStrike" u="none">
                <a:solidFill>
                  <a:srgbClr val="FFFFFF">
                    <a:alpha val="71765"/>
                  </a:srgbClr>
                </a:solidFill>
                <a:latin typeface="Quicksand Bold"/>
                <a:ea typeface="Quicksand Bold"/>
                <a:cs typeface="Quicksand Bold"/>
                <a:sym typeface="Quicksand Bold"/>
              </a:rPr>
              <a:t>or improvemen</a:t>
            </a:r>
            <a:r>
              <a:rPr lang="en-US" b="true" sz="2400" strike="noStrike" u="none">
                <a:solidFill>
                  <a:srgbClr val="FFFFFF">
                    <a:alpha val="71765"/>
                  </a:srgbClr>
                </a:solidFill>
                <a:latin typeface="Quicksand Bold"/>
                <a:ea typeface="Quicksand Bold"/>
                <a:cs typeface="Quicksand Bold"/>
                <a:sym typeface="Quicksand Bold"/>
              </a:rPr>
              <a:t>t</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(c</a:t>
            </a:r>
            <a:r>
              <a:rPr lang="en-US" b="true" sz="2400" strike="noStrike" u="none">
                <a:solidFill>
                  <a:srgbClr val="FFFFFF">
                    <a:alpha val="71765"/>
                  </a:srgbClr>
                </a:solidFill>
                <a:latin typeface="Quicksand Bold"/>
                <a:ea typeface="Quicksand Bold"/>
                <a:cs typeface="Quicksand Bold"/>
                <a:sym typeface="Quicksand Bold"/>
              </a:rPr>
              <a:t>on</a:t>
            </a:r>
            <a:r>
              <a:rPr lang="en-US" b="true" sz="2400" strike="noStrike" u="none">
                <a:solidFill>
                  <a:srgbClr val="FFFFFF">
                    <a:alpha val="71765"/>
                  </a:srgbClr>
                </a:solidFill>
                <a:latin typeface="Quicksand Bold"/>
                <a:ea typeface="Quicksand Bold"/>
                <a:cs typeface="Quicksand Bold"/>
                <a:sym typeface="Quicksand Bold"/>
              </a:rPr>
              <a:t>tent, b</a:t>
            </a:r>
            <a:r>
              <a:rPr lang="en-US" b="true" sz="2400" strike="noStrike" u="none">
                <a:solidFill>
                  <a:srgbClr val="FFFFFF">
                    <a:alpha val="71765"/>
                  </a:srgbClr>
                </a:solidFill>
                <a:latin typeface="Quicksand Bold"/>
                <a:ea typeface="Quicksand Bold"/>
                <a:cs typeface="Quicksand Bold"/>
                <a:sym typeface="Quicksand Bold"/>
              </a:rPr>
              <a:t>log, on</a:t>
            </a:r>
            <a:r>
              <a:rPr lang="en-US" b="true" sz="2400" strike="noStrike" u="none">
                <a:solidFill>
                  <a:srgbClr val="FFFFFF">
                    <a:alpha val="71765"/>
                  </a:srgbClr>
                </a:solidFill>
                <a:latin typeface="Quicksand Bold"/>
                <a:ea typeface="Quicksand Bold"/>
                <a:cs typeface="Quicksand Bold"/>
                <a:sym typeface="Quicksand Bold"/>
              </a:rPr>
              <a:t> pag</a:t>
            </a:r>
            <a:r>
              <a:rPr lang="en-US" b="true" sz="2400" strike="noStrike" u="none">
                <a:solidFill>
                  <a:srgbClr val="FFFFFF">
                    <a:alpha val="71765"/>
                  </a:srgbClr>
                </a:solidFill>
                <a:latin typeface="Quicksand Bold"/>
                <a:ea typeface="Quicksand Bold"/>
                <a:cs typeface="Quicksand Bold"/>
                <a:sym typeface="Quicksand Bold"/>
              </a:rPr>
              <a:t>e</a:t>
            </a:r>
            <a:r>
              <a:rPr lang="en-US" b="true" sz="2400" strike="noStrike" u="none">
                <a:solidFill>
                  <a:srgbClr val="FFFFFF">
                    <a:alpha val="71765"/>
                  </a:srgbClr>
                </a:solidFill>
                <a:latin typeface="Quicksand Bold"/>
                <a:ea typeface="Quicksand Bold"/>
                <a:cs typeface="Quicksand Bold"/>
                <a:sym typeface="Quicksand Bold"/>
              </a:rPr>
              <a:t>,</a:t>
            </a:r>
            <a:r>
              <a:rPr lang="en-US" b="true" sz="2400" strike="noStrike" u="none">
                <a:solidFill>
                  <a:srgbClr val="FFFFFF">
                    <a:alpha val="71765"/>
                  </a:srgbClr>
                </a:solidFill>
                <a:latin typeface="Quicksand Bold"/>
                <a:ea typeface="Quicksand Bold"/>
                <a:cs typeface="Quicksand Bold"/>
                <a:sym typeface="Quicksand Bold"/>
              </a:rPr>
              <a:t> off page</a:t>
            </a:r>
            <a:r>
              <a:rPr lang="en-US" b="true" sz="2400" strike="noStrike" u="none">
                <a:solidFill>
                  <a:srgbClr val="FFFFFF">
                    <a:alpha val="71765"/>
                  </a:srgbClr>
                </a:solidFill>
                <a:latin typeface="Quicksand Bold"/>
                <a:ea typeface="Quicksand Bold"/>
                <a:cs typeface="Quicksand Bold"/>
                <a:sym typeface="Quicksand Bold"/>
              </a:rPr>
              <a:t>, t</a:t>
            </a:r>
            <a:r>
              <a:rPr lang="en-US" b="true" sz="2400" strike="noStrike" u="none">
                <a:solidFill>
                  <a:srgbClr val="FFFFFF">
                    <a:alpha val="71765"/>
                  </a:srgbClr>
                </a:solidFill>
                <a:latin typeface="Quicksand Bold"/>
                <a:ea typeface="Quicksand Bold"/>
                <a:cs typeface="Quicksand Bold"/>
                <a:sym typeface="Quicksand Bold"/>
              </a:rPr>
              <a:t>e</a:t>
            </a:r>
            <a:r>
              <a:rPr lang="en-US" b="true" sz="2400" strike="noStrike" u="none">
                <a:solidFill>
                  <a:srgbClr val="FFFFFF">
                    <a:alpha val="71765"/>
                  </a:srgbClr>
                </a:solidFill>
                <a:latin typeface="Quicksand Bold"/>
                <a:ea typeface="Quicksand Bold"/>
                <a:cs typeface="Quicksand Bold"/>
                <a:sym typeface="Quicksand Bold"/>
              </a:rPr>
              <a:t>ch</a:t>
            </a:r>
            <a:r>
              <a:rPr lang="en-US" b="true" sz="2400" strike="noStrike" u="none">
                <a:solidFill>
                  <a:srgbClr val="FFFFFF">
                    <a:alpha val="71765"/>
                  </a:srgbClr>
                </a:solidFill>
                <a:latin typeface="Quicksand Bold"/>
                <a:ea typeface="Quicksand Bold"/>
                <a:cs typeface="Quicksand Bold"/>
                <a:sym typeface="Quicksand Bold"/>
              </a:rPr>
              <a:t>nical SEO) on the cho</a:t>
            </a:r>
            <a:r>
              <a:rPr lang="en-US" b="true" sz="2400" strike="noStrike" u="none">
                <a:solidFill>
                  <a:srgbClr val="FFFFFF">
                    <a:alpha val="71765"/>
                  </a:srgbClr>
                </a:solidFill>
                <a:latin typeface="Quicksand Bold"/>
                <a:ea typeface="Quicksand Bold"/>
                <a:cs typeface="Quicksand Bold"/>
                <a:sym typeface="Quicksand Bold"/>
              </a:rPr>
              <a:t>sen</a:t>
            </a:r>
            <a:r>
              <a:rPr lang="en-US" b="true" sz="2400" strike="noStrike" u="none">
                <a:solidFill>
                  <a:srgbClr val="FFFFFF">
                    <a:alpha val="71765"/>
                  </a:srgbClr>
                </a:solidFill>
                <a:latin typeface="Quicksand Bold"/>
                <a:ea typeface="Quicksand Bold"/>
                <a:cs typeface="Quicksand Bold"/>
                <a:sym typeface="Quicksand Bold"/>
              </a:rPr>
              <a:t> e-le</a:t>
            </a: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r</a:t>
            </a:r>
            <a:r>
              <a:rPr lang="en-US" b="true" sz="2400" strike="noStrike" u="none">
                <a:solidFill>
                  <a:srgbClr val="FFFFFF">
                    <a:alpha val="71765"/>
                  </a:srgbClr>
                </a:solidFill>
                <a:latin typeface="Quicksand Bold"/>
                <a:ea typeface="Quicksand Bold"/>
                <a:cs typeface="Quicksand Bold"/>
                <a:sym typeface="Quicksand Bold"/>
              </a:rPr>
              <a:t>n</a:t>
            </a:r>
            <a:r>
              <a:rPr lang="en-US" b="true" sz="2400" strike="noStrike" u="none">
                <a:solidFill>
                  <a:srgbClr val="FFFFFF">
                    <a:alpha val="71765"/>
                  </a:srgbClr>
                </a:solidFill>
                <a:latin typeface="Quicksand Bold"/>
                <a:ea typeface="Quicksand Bold"/>
                <a:cs typeface="Quicksand Bold"/>
                <a:sym typeface="Quicksand Bold"/>
              </a:rPr>
              <a:t>ing </a:t>
            </a:r>
            <a:r>
              <a:rPr lang="en-US" b="true" sz="2400" strike="noStrike" u="none">
                <a:solidFill>
                  <a:srgbClr val="FFFFFF">
                    <a:alpha val="71765"/>
                  </a:srgbClr>
                </a:solidFill>
                <a:latin typeface="Quicksand Bold"/>
                <a:ea typeface="Quicksand Bold"/>
                <a:cs typeface="Quicksand Bold"/>
                <a:sym typeface="Quicksand Bold"/>
              </a:rPr>
              <a:t>web</a:t>
            </a:r>
            <a:r>
              <a:rPr lang="en-US" b="true" sz="2400" strike="noStrike" u="none">
                <a:solidFill>
                  <a:srgbClr val="FFFFFF">
                    <a:alpha val="71765"/>
                  </a:srgbClr>
                </a:solidFill>
                <a:latin typeface="Quicksand Bold"/>
                <a:ea typeface="Quicksand Bold"/>
                <a:cs typeface="Quicksand Bold"/>
                <a:sym typeface="Quicksand Bold"/>
              </a:rPr>
              <a:t>si</a:t>
            </a:r>
            <a:r>
              <a:rPr lang="en-US" b="true" sz="2400" strike="noStrike" u="none">
                <a:solidFill>
                  <a:srgbClr val="FFFFFF">
                    <a:alpha val="71765"/>
                  </a:srgbClr>
                </a:solidFill>
                <a:latin typeface="Quicksand Bold"/>
                <a:ea typeface="Quicksand Bold"/>
                <a:cs typeface="Quicksand Bold"/>
                <a:sym typeface="Quicksand Bold"/>
              </a:rPr>
              <a:t>t</a:t>
            </a:r>
            <a:r>
              <a:rPr lang="en-US" b="true" sz="2400" strike="noStrike" u="none">
                <a:solidFill>
                  <a:srgbClr val="FFFFFF">
                    <a:alpha val="71765"/>
                  </a:srgbClr>
                </a:solidFill>
                <a:latin typeface="Quicksand Bold"/>
                <a:ea typeface="Quicksand Bold"/>
                <a:cs typeface="Quicksand Bold"/>
                <a:sym typeface="Quicksand Bold"/>
              </a:rPr>
              <a:t>e.</a:t>
            </a:r>
          </a:p>
          <a:p>
            <a:pPr algn="l">
              <a:lnSpc>
                <a:spcPts val="4079"/>
              </a:lnSpc>
            </a:pPr>
          </a:p>
          <a:p>
            <a:pPr algn="l" marL="518160" indent="-259080" lvl="1">
              <a:lnSpc>
                <a:spcPts val="4079"/>
              </a:lnSpc>
              <a:buFont typeface="Arial"/>
              <a:buChar char="•"/>
            </a:pPr>
            <a:r>
              <a:rPr lang="en-US" b="true" sz="2400" strike="noStrike" u="none">
                <a:solidFill>
                  <a:srgbClr val="FFFFFF">
                    <a:alpha val="71765"/>
                  </a:srgbClr>
                </a:solidFill>
                <a:latin typeface="Quicksand Bold"/>
                <a:ea typeface="Quicksand Bold"/>
                <a:cs typeface="Quicksand Bold"/>
                <a:sym typeface="Quicksand Bold"/>
              </a:rPr>
              <a:t>To</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redes</a:t>
            </a:r>
            <a:r>
              <a:rPr lang="en-US" b="true" sz="2400" strike="noStrike" u="none">
                <a:solidFill>
                  <a:srgbClr val="FFFFFF">
                    <a:alpha val="71765"/>
                  </a:srgbClr>
                </a:solidFill>
                <a:latin typeface="Quicksand Bold"/>
                <a:ea typeface="Quicksand Bold"/>
                <a:cs typeface="Quicksand Bold"/>
                <a:sym typeface="Quicksand Bold"/>
              </a:rPr>
              <a:t>ign</a:t>
            </a:r>
            <a:r>
              <a:rPr lang="en-US" b="true" sz="2400" strike="noStrike" u="none">
                <a:solidFill>
                  <a:srgbClr val="FFFFFF">
                    <a:alpha val="71765"/>
                  </a:srgbClr>
                </a:solidFill>
                <a:latin typeface="Quicksand Bold"/>
                <a:ea typeface="Quicksand Bold"/>
                <a:cs typeface="Quicksand Bold"/>
                <a:sym typeface="Quicksand Bold"/>
              </a:rPr>
              <a:t> and </a:t>
            </a:r>
            <a:r>
              <a:rPr lang="en-US" b="true" sz="2400" strike="noStrike" u="none">
                <a:solidFill>
                  <a:srgbClr val="FFFFFF">
                    <a:alpha val="71765"/>
                  </a:srgbClr>
                </a:solidFill>
                <a:latin typeface="Quicksand Bold"/>
                <a:ea typeface="Quicksand Bold"/>
                <a:cs typeface="Quicksand Bold"/>
                <a:sym typeface="Quicksand Bold"/>
              </a:rPr>
              <a:t>opti</a:t>
            </a:r>
            <a:r>
              <a:rPr lang="en-US" b="true" sz="2400" strike="noStrike" u="none">
                <a:solidFill>
                  <a:srgbClr val="FFFFFF">
                    <a:alpha val="71765"/>
                  </a:srgbClr>
                </a:solidFill>
                <a:latin typeface="Quicksand Bold"/>
                <a:ea typeface="Quicksand Bold"/>
                <a:cs typeface="Quicksand Bold"/>
                <a:sym typeface="Quicksand Bold"/>
              </a:rPr>
              <a:t>m</a:t>
            </a:r>
            <a:r>
              <a:rPr lang="en-US" b="true" sz="2400" strike="noStrike" u="none">
                <a:solidFill>
                  <a:srgbClr val="FFFFFF">
                    <a:alpha val="71765"/>
                  </a:srgbClr>
                </a:solidFill>
                <a:latin typeface="Quicksand Bold"/>
                <a:ea typeface="Quicksand Bold"/>
                <a:cs typeface="Quicksand Bold"/>
                <a:sym typeface="Quicksand Bold"/>
              </a:rPr>
              <a:t>is</a:t>
            </a:r>
            <a:r>
              <a:rPr lang="en-US" b="true" sz="2400" strike="noStrike" u="none">
                <a:solidFill>
                  <a:srgbClr val="FFFFFF">
                    <a:alpha val="71765"/>
                  </a:srgbClr>
                </a:solidFill>
                <a:latin typeface="Quicksand Bold"/>
                <a:ea typeface="Quicksand Bold"/>
                <a:cs typeface="Quicksand Bold"/>
                <a:sym typeface="Quicksand Bold"/>
              </a:rPr>
              <a:t>e</a:t>
            </a:r>
            <a:r>
              <a:rPr lang="en-US" b="true" sz="2400" strike="noStrike" u="none">
                <a:solidFill>
                  <a:srgbClr val="FFFFFF">
                    <a:alpha val="71765"/>
                  </a:srgbClr>
                </a:solidFill>
                <a:latin typeface="Quicksand Bold"/>
                <a:ea typeface="Quicksand Bold"/>
                <a:cs typeface="Quicksand Bold"/>
                <a:sym typeface="Quicksand Bold"/>
              </a:rPr>
              <a:t> </a:t>
            </a:r>
            <a:r>
              <a:rPr lang="en-US" b="true" sz="2400" strike="noStrike" u="none">
                <a:solidFill>
                  <a:srgbClr val="FFFFFF">
                    <a:alpha val="71765"/>
                  </a:srgbClr>
                </a:solidFill>
                <a:latin typeface="Quicksand Bold"/>
                <a:ea typeface="Quicksand Bold"/>
                <a:cs typeface="Quicksand Bold"/>
                <a:sym typeface="Quicksand Bold"/>
              </a:rPr>
              <a:t>the website for impro</a:t>
            </a:r>
            <a:r>
              <a:rPr lang="en-US" b="true" sz="2400" strike="noStrike" u="none">
                <a:solidFill>
                  <a:srgbClr val="FFFFFF">
                    <a:alpha val="71765"/>
                  </a:srgbClr>
                </a:solidFill>
                <a:latin typeface="Quicksand Bold"/>
                <a:ea typeface="Quicksand Bold"/>
                <a:cs typeface="Quicksand Bold"/>
                <a:sym typeface="Quicksand Bold"/>
              </a:rPr>
              <a:t>ved us</a:t>
            </a:r>
            <a:r>
              <a:rPr lang="en-US" b="true" sz="2400" strike="noStrike" u="none">
                <a:solidFill>
                  <a:srgbClr val="FFFFFF">
                    <a:alpha val="71765"/>
                  </a:srgbClr>
                </a:solidFill>
                <a:latin typeface="Quicksand Bold"/>
                <a:ea typeface="Quicksand Bold"/>
                <a:cs typeface="Quicksand Bold"/>
                <a:sym typeface="Quicksand Bold"/>
              </a:rPr>
              <a:t>er experi</a:t>
            </a:r>
            <a:r>
              <a:rPr lang="en-US" b="true" sz="2400" strike="noStrike" u="none">
                <a:solidFill>
                  <a:srgbClr val="FFFFFF">
                    <a:alpha val="71765"/>
                  </a:srgbClr>
                </a:solidFill>
                <a:latin typeface="Quicksand Bold"/>
                <a:ea typeface="Quicksand Bold"/>
                <a:cs typeface="Quicksand Bold"/>
                <a:sym typeface="Quicksand Bold"/>
              </a:rPr>
              <a:t>e</a:t>
            </a:r>
            <a:r>
              <a:rPr lang="en-US" b="true" sz="2400" strike="noStrike" u="none">
                <a:solidFill>
                  <a:srgbClr val="FFFFFF">
                    <a:alpha val="71765"/>
                  </a:srgbClr>
                </a:solidFill>
                <a:latin typeface="Quicksand Bold"/>
                <a:ea typeface="Quicksand Bold"/>
                <a:cs typeface="Quicksand Bold"/>
                <a:sym typeface="Quicksand Bold"/>
              </a:rPr>
              <a:t>n</a:t>
            </a:r>
            <a:r>
              <a:rPr lang="en-US" b="true" sz="2400" strike="noStrike" u="none">
                <a:solidFill>
                  <a:srgbClr val="FFFFFF">
                    <a:alpha val="71765"/>
                  </a:srgbClr>
                </a:solidFill>
                <a:latin typeface="Quicksand Bold"/>
                <a:ea typeface="Quicksand Bold"/>
                <a:cs typeface="Quicksand Bold"/>
                <a:sym typeface="Quicksand Bold"/>
              </a:rPr>
              <a:t>ce</a:t>
            </a:r>
            <a:r>
              <a:rPr lang="en-US" b="true" sz="2400" strike="noStrike" u="none">
                <a:solidFill>
                  <a:srgbClr val="FFFFFF">
                    <a:alpha val="71765"/>
                  </a:srgbClr>
                </a:solidFill>
                <a:latin typeface="Quicksand Bold"/>
                <a:ea typeface="Quicksand Bold"/>
                <a:cs typeface="Quicksand Bold"/>
                <a:sym typeface="Quicksand Bold"/>
              </a:rPr>
              <a:t> and con</a:t>
            </a:r>
            <a:r>
              <a:rPr lang="en-US" b="true" sz="2400" strike="noStrike" u="none">
                <a:solidFill>
                  <a:srgbClr val="FFFFFF">
                    <a:alpha val="71765"/>
                  </a:srgbClr>
                </a:solidFill>
                <a:latin typeface="Quicksand Bold"/>
                <a:ea typeface="Quicksand Bold"/>
                <a:cs typeface="Quicksand Bold"/>
                <a:sym typeface="Quicksand Bold"/>
              </a:rPr>
              <a:t>v</a:t>
            </a:r>
            <a:r>
              <a:rPr lang="en-US" b="true" sz="2400" strike="noStrike" u="none">
                <a:solidFill>
                  <a:srgbClr val="FFFFFF">
                    <a:alpha val="71765"/>
                  </a:srgbClr>
                </a:solidFill>
                <a:latin typeface="Quicksand Bold"/>
                <a:ea typeface="Quicksand Bold"/>
                <a:cs typeface="Quicksand Bold"/>
                <a:sym typeface="Quicksand Bold"/>
              </a:rPr>
              <a:t>ersion rates.</a:t>
            </a:r>
          </a:p>
          <a:p>
            <a:pPr algn="l">
              <a:lnSpc>
                <a:spcPts val="4079"/>
              </a:lnSpc>
            </a:pPr>
          </a:p>
          <a:p>
            <a:pPr algn="l" marL="518160" indent="-259080" lvl="1">
              <a:lnSpc>
                <a:spcPts val="4079"/>
              </a:lnSpc>
              <a:buFont typeface="Arial"/>
              <a:buChar char="•"/>
            </a:pPr>
            <a:r>
              <a:rPr lang="en-US" b="true" sz="2400" strike="noStrike" u="none">
                <a:solidFill>
                  <a:srgbClr val="FFFFFF">
                    <a:alpha val="71765"/>
                  </a:srgbClr>
                </a:solidFill>
                <a:latin typeface="Quicksand Bold"/>
                <a:ea typeface="Quicksand Bold"/>
                <a:cs typeface="Quicksand Bold"/>
                <a:sym typeface="Quicksand Bold"/>
              </a:rPr>
              <a:t>To cre</a:t>
            </a:r>
            <a:r>
              <a:rPr lang="en-US" b="true" sz="2400" strike="noStrike" u="none">
                <a:solidFill>
                  <a:srgbClr val="FFFFFF">
                    <a:alpha val="71765"/>
                  </a:srgbClr>
                </a:solidFill>
                <a:latin typeface="Quicksand Bold"/>
                <a:ea typeface="Quicksand Bold"/>
                <a:cs typeface="Quicksand Bold"/>
                <a:sym typeface="Quicksand Bold"/>
              </a:rPr>
              <a:t>a</a:t>
            </a:r>
            <a:r>
              <a:rPr lang="en-US" b="true" sz="2400" strike="noStrike" u="none">
                <a:solidFill>
                  <a:srgbClr val="FFFFFF">
                    <a:alpha val="71765"/>
                  </a:srgbClr>
                </a:solidFill>
                <a:latin typeface="Quicksand Bold"/>
                <a:ea typeface="Quicksand Bold"/>
                <a:cs typeface="Quicksand Bold"/>
                <a:sym typeface="Quicksand Bold"/>
              </a:rPr>
              <a:t>t</a:t>
            </a:r>
            <a:r>
              <a:rPr lang="en-US" b="true" sz="2400" strike="noStrike" u="none">
                <a:solidFill>
                  <a:srgbClr val="FFFFFF">
                    <a:alpha val="71765"/>
                  </a:srgbClr>
                </a:solidFill>
                <a:latin typeface="Quicksand Bold"/>
                <a:ea typeface="Quicksand Bold"/>
                <a:cs typeface="Quicksand Bold"/>
                <a:sym typeface="Quicksand Bold"/>
              </a:rPr>
              <a:t>e</a:t>
            </a:r>
            <a:r>
              <a:rPr lang="en-US" b="true" sz="2400" strike="noStrike" u="none">
                <a:solidFill>
                  <a:srgbClr val="FFFFFF">
                    <a:alpha val="71765"/>
                  </a:srgbClr>
                </a:solidFill>
                <a:latin typeface="Quicksand Bold"/>
                <a:ea typeface="Quicksand Bold"/>
                <a:cs typeface="Quicksand Bold"/>
                <a:sym typeface="Quicksand Bold"/>
              </a:rPr>
              <a:t> a compre</a:t>
            </a:r>
            <a:r>
              <a:rPr lang="en-US" b="true" sz="2400" strike="noStrike" u="none">
                <a:solidFill>
                  <a:srgbClr val="FFFFFF">
                    <a:alpha val="71765"/>
                  </a:srgbClr>
                </a:solidFill>
                <a:latin typeface="Quicksand Bold"/>
                <a:ea typeface="Quicksand Bold"/>
                <a:cs typeface="Quicksand Bold"/>
                <a:sym typeface="Quicksand Bold"/>
              </a:rPr>
              <a:t>h</a:t>
            </a:r>
            <a:r>
              <a:rPr lang="en-US" b="true" sz="2400" strike="noStrike" u="none">
                <a:solidFill>
                  <a:srgbClr val="FFFFFF">
                    <a:alpha val="71765"/>
                  </a:srgbClr>
                </a:solidFill>
                <a:latin typeface="Quicksand Bold"/>
                <a:ea typeface="Quicksand Bold"/>
                <a:cs typeface="Quicksand Bold"/>
                <a:sym typeface="Quicksand Bold"/>
              </a:rPr>
              <a:t>ensive digital marketing strategy.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1802415" y="-3134426"/>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sp>
        <p:nvSpPr>
          <p:cNvPr name="TextBox 5" id="5"/>
          <p:cNvSpPr txBox="true"/>
          <p:nvPr/>
        </p:nvSpPr>
        <p:spPr>
          <a:xfrm rot="0">
            <a:off x="1479207" y="2043072"/>
            <a:ext cx="13409814" cy="1316064"/>
          </a:xfrm>
          <a:prstGeom prst="rect">
            <a:avLst/>
          </a:prstGeom>
        </p:spPr>
        <p:txBody>
          <a:bodyPr anchor="t" rtlCol="false" tIns="0" lIns="0" bIns="0" rIns="0">
            <a:spAutoFit/>
          </a:bodyPr>
          <a:lstStyle/>
          <a:p>
            <a:pPr algn="l">
              <a:lnSpc>
                <a:spcPts val="10244"/>
              </a:lnSpc>
            </a:pPr>
            <a:r>
              <a:rPr lang="en-US" sz="9229" spc="-470" b="true">
                <a:solidFill>
                  <a:srgbClr val="FFFFFF"/>
                </a:solidFill>
                <a:latin typeface="Quicksand Bold"/>
                <a:ea typeface="Quicksand Bold"/>
                <a:cs typeface="Quicksand Bold"/>
                <a:sym typeface="Quicksand Bold"/>
              </a:rPr>
              <a:t>Site Audit </a:t>
            </a:r>
          </a:p>
        </p:txBody>
      </p:sp>
      <p:sp>
        <p:nvSpPr>
          <p:cNvPr name="Freeform 6" id="6"/>
          <p:cNvSpPr/>
          <p:nvPr/>
        </p:nvSpPr>
        <p:spPr>
          <a:xfrm flipH="false" flipV="false" rot="0">
            <a:off x="3493371" y="3873486"/>
            <a:ext cx="11301259" cy="5904908"/>
          </a:xfrm>
          <a:custGeom>
            <a:avLst/>
            <a:gdLst/>
            <a:ahLst/>
            <a:cxnLst/>
            <a:rect r="r" b="b" t="t" l="l"/>
            <a:pathLst>
              <a:path h="5904908" w="11301259">
                <a:moveTo>
                  <a:pt x="0" y="0"/>
                </a:moveTo>
                <a:lnTo>
                  <a:pt x="11301258" y="0"/>
                </a:lnTo>
                <a:lnTo>
                  <a:pt x="11301258" y="5904908"/>
                </a:lnTo>
                <a:lnTo>
                  <a:pt x="0" y="5904908"/>
                </a:lnTo>
                <a:lnTo>
                  <a:pt x="0" y="0"/>
                </a:lnTo>
                <a:close/>
              </a:path>
            </a:pathLst>
          </a:custGeom>
          <a:blipFill>
            <a:blip r:embed="rId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1802415" y="-3134426"/>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sp>
        <p:nvSpPr>
          <p:cNvPr name="Freeform 5" id="5"/>
          <p:cNvSpPr/>
          <p:nvPr/>
        </p:nvSpPr>
        <p:spPr>
          <a:xfrm flipH="false" flipV="false" rot="0">
            <a:off x="4368362" y="905007"/>
            <a:ext cx="9551275" cy="3498155"/>
          </a:xfrm>
          <a:custGeom>
            <a:avLst/>
            <a:gdLst/>
            <a:ahLst/>
            <a:cxnLst/>
            <a:rect r="r" b="b" t="t" l="l"/>
            <a:pathLst>
              <a:path h="3498155" w="9551275">
                <a:moveTo>
                  <a:pt x="0" y="0"/>
                </a:moveTo>
                <a:lnTo>
                  <a:pt x="9551276" y="0"/>
                </a:lnTo>
                <a:lnTo>
                  <a:pt x="9551276" y="3498155"/>
                </a:lnTo>
                <a:lnTo>
                  <a:pt x="0" y="3498155"/>
                </a:lnTo>
                <a:lnTo>
                  <a:pt x="0" y="0"/>
                </a:lnTo>
                <a:close/>
              </a:path>
            </a:pathLst>
          </a:custGeom>
          <a:blipFill>
            <a:blip r:embed="rId2"/>
            <a:stretch>
              <a:fillRect l="0" t="0" r="0" b="0"/>
            </a:stretch>
          </a:blipFill>
        </p:spPr>
      </p:sp>
      <p:sp>
        <p:nvSpPr>
          <p:cNvPr name="Freeform 6" id="6"/>
          <p:cNvSpPr/>
          <p:nvPr/>
        </p:nvSpPr>
        <p:spPr>
          <a:xfrm flipH="false" flipV="false" rot="0">
            <a:off x="4400745" y="5143500"/>
            <a:ext cx="9486509" cy="3770888"/>
          </a:xfrm>
          <a:custGeom>
            <a:avLst/>
            <a:gdLst/>
            <a:ahLst/>
            <a:cxnLst/>
            <a:rect r="r" b="b" t="t" l="l"/>
            <a:pathLst>
              <a:path h="3770888" w="9486509">
                <a:moveTo>
                  <a:pt x="0" y="0"/>
                </a:moveTo>
                <a:lnTo>
                  <a:pt x="9486510" y="0"/>
                </a:lnTo>
                <a:lnTo>
                  <a:pt x="9486510" y="3770888"/>
                </a:lnTo>
                <a:lnTo>
                  <a:pt x="0" y="3770888"/>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1802415" y="-3134426"/>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sp>
        <p:nvSpPr>
          <p:cNvPr name="Freeform 5" id="5"/>
          <p:cNvSpPr/>
          <p:nvPr/>
        </p:nvSpPr>
        <p:spPr>
          <a:xfrm flipH="false" flipV="false" rot="0">
            <a:off x="2936752" y="1446244"/>
            <a:ext cx="11301259" cy="3037213"/>
          </a:xfrm>
          <a:custGeom>
            <a:avLst/>
            <a:gdLst/>
            <a:ahLst/>
            <a:cxnLst/>
            <a:rect r="r" b="b" t="t" l="l"/>
            <a:pathLst>
              <a:path h="3037213" w="11301259">
                <a:moveTo>
                  <a:pt x="0" y="0"/>
                </a:moveTo>
                <a:lnTo>
                  <a:pt x="11301259" y="0"/>
                </a:lnTo>
                <a:lnTo>
                  <a:pt x="11301259" y="3037213"/>
                </a:lnTo>
                <a:lnTo>
                  <a:pt x="0" y="3037213"/>
                </a:lnTo>
                <a:lnTo>
                  <a:pt x="0" y="0"/>
                </a:lnTo>
                <a:close/>
              </a:path>
            </a:pathLst>
          </a:custGeom>
          <a:blipFill>
            <a:blip r:embed="rId2"/>
            <a:stretch>
              <a:fillRect l="0" t="0" r="0" b="0"/>
            </a:stretch>
          </a:blipFill>
        </p:spPr>
      </p:sp>
      <p:sp>
        <p:nvSpPr>
          <p:cNvPr name="TextBox 6" id="6"/>
          <p:cNvSpPr txBox="true"/>
          <p:nvPr/>
        </p:nvSpPr>
        <p:spPr>
          <a:xfrm rot="0">
            <a:off x="1231822" y="5024946"/>
            <a:ext cx="13409814" cy="1316064"/>
          </a:xfrm>
          <a:prstGeom prst="rect">
            <a:avLst/>
          </a:prstGeom>
        </p:spPr>
        <p:txBody>
          <a:bodyPr anchor="t" rtlCol="false" tIns="0" lIns="0" bIns="0" rIns="0">
            <a:spAutoFit/>
          </a:bodyPr>
          <a:lstStyle/>
          <a:p>
            <a:pPr algn="l">
              <a:lnSpc>
                <a:spcPts val="10244"/>
              </a:lnSpc>
            </a:pPr>
            <a:r>
              <a:rPr lang="en-US" sz="9229" spc="-470" b="true">
                <a:solidFill>
                  <a:srgbClr val="FFFFFF"/>
                </a:solidFill>
                <a:latin typeface="Quicksand Bold"/>
                <a:ea typeface="Quicksand Bold"/>
                <a:cs typeface="Quicksand Bold"/>
                <a:sym typeface="Quicksand Bold"/>
              </a:rPr>
              <a:t>Issues (UberSuggest)</a:t>
            </a:r>
          </a:p>
        </p:txBody>
      </p:sp>
      <p:sp>
        <p:nvSpPr>
          <p:cNvPr name="TextBox 7" id="7"/>
          <p:cNvSpPr txBox="true"/>
          <p:nvPr/>
        </p:nvSpPr>
        <p:spPr>
          <a:xfrm rot="0">
            <a:off x="1231822" y="6350536"/>
            <a:ext cx="10696106" cy="3565525"/>
          </a:xfrm>
          <a:prstGeom prst="rect">
            <a:avLst/>
          </a:prstGeom>
        </p:spPr>
        <p:txBody>
          <a:bodyPr anchor="t" rtlCol="false" tIns="0" lIns="0" bIns="0" rIns="0">
            <a:spAutoFit/>
          </a:bodyPr>
          <a:lstStyle/>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On page SEO Score (Medium)</a:t>
            </a:r>
          </a:p>
          <a:p>
            <a:pPr algn="l">
              <a:lnSpc>
                <a:spcPts val="4759"/>
              </a:lnSpc>
            </a:pPr>
            <a:r>
              <a:rPr lang="en-US" sz="2799">
                <a:solidFill>
                  <a:srgbClr val="FFFFFF">
                    <a:alpha val="71765"/>
                  </a:srgbClr>
                </a:solidFill>
                <a:latin typeface="Quicksand"/>
                <a:ea typeface="Quicksand"/>
                <a:cs typeface="Quicksand"/>
                <a:sym typeface="Quicksand"/>
              </a:rPr>
              <a:t>      Low word count, duplicate meta descriptions, duplicate &lt;title&gt;   </a:t>
            </a:r>
          </a:p>
          <a:p>
            <a:pPr algn="l">
              <a:lnSpc>
                <a:spcPts val="4759"/>
              </a:lnSpc>
            </a:pPr>
            <a:r>
              <a:rPr lang="en-US" sz="2799">
                <a:solidFill>
                  <a:srgbClr val="FFFFFF">
                    <a:alpha val="71765"/>
                  </a:srgbClr>
                </a:solidFill>
                <a:latin typeface="Quicksand"/>
                <a:ea typeface="Quicksand"/>
                <a:cs typeface="Quicksand"/>
                <a:sym typeface="Quicksand"/>
              </a:rPr>
              <a:t>      </a:t>
            </a:r>
            <a:r>
              <a:rPr lang="en-US" sz="2799">
                <a:solidFill>
                  <a:srgbClr val="FFFFFF">
                    <a:alpha val="71765"/>
                  </a:srgbClr>
                </a:solidFill>
                <a:latin typeface="Quicksand"/>
                <a:ea typeface="Quicksand"/>
                <a:cs typeface="Quicksand"/>
                <a:sym typeface="Quicksand"/>
              </a:rPr>
              <a:t>tags,  pages without heading, poor formatted url</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Poor Desktop Interactivity </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Poor Mobile Load Time</a:t>
            </a:r>
          </a:p>
          <a:p>
            <a:pPr algn="l">
              <a:lnSpc>
                <a:spcPts val="4759"/>
              </a:lnSpc>
            </a:pP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1802415" y="-3134426"/>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sp>
        <p:nvSpPr>
          <p:cNvPr name="TextBox 5" id="5"/>
          <p:cNvSpPr txBox="true"/>
          <p:nvPr/>
        </p:nvSpPr>
        <p:spPr>
          <a:xfrm rot="0">
            <a:off x="1479207" y="2316339"/>
            <a:ext cx="13409814" cy="1316064"/>
          </a:xfrm>
          <a:prstGeom prst="rect">
            <a:avLst/>
          </a:prstGeom>
        </p:spPr>
        <p:txBody>
          <a:bodyPr anchor="t" rtlCol="false" tIns="0" lIns="0" bIns="0" rIns="0">
            <a:spAutoFit/>
          </a:bodyPr>
          <a:lstStyle/>
          <a:p>
            <a:pPr algn="l">
              <a:lnSpc>
                <a:spcPts val="10244"/>
              </a:lnSpc>
            </a:pPr>
            <a:r>
              <a:rPr lang="en-US" sz="9229" spc="-470" b="true">
                <a:solidFill>
                  <a:srgbClr val="FFFFFF"/>
                </a:solidFill>
                <a:latin typeface="Quicksand Bold"/>
                <a:ea typeface="Quicksand Bold"/>
                <a:cs typeface="Quicksand Bold"/>
                <a:sym typeface="Quicksand Bold"/>
              </a:rPr>
              <a:t>Issues (as a user)</a:t>
            </a:r>
          </a:p>
        </p:txBody>
      </p:sp>
      <p:sp>
        <p:nvSpPr>
          <p:cNvPr name="TextBox 6" id="6"/>
          <p:cNvSpPr txBox="true"/>
          <p:nvPr/>
        </p:nvSpPr>
        <p:spPr>
          <a:xfrm rot="0">
            <a:off x="1479207" y="3885184"/>
            <a:ext cx="10696106" cy="2965450"/>
          </a:xfrm>
          <a:prstGeom prst="rect">
            <a:avLst/>
          </a:prstGeom>
        </p:spPr>
        <p:txBody>
          <a:bodyPr anchor="t" rtlCol="false" tIns="0" lIns="0" bIns="0" rIns="0">
            <a:spAutoFit/>
          </a:bodyPr>
          <a:lstStyle/>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Home page is easily readable when using mobile but it is confusing to understand on desktop screen.</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Lack of awareness about Unified Mentor</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Old Content</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Competitors in my campus such as MyCaptain and Wayspire</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1802415" y="-3134426"/>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sp>
        <p:nvSpPr>
          <p:cNvPr name="TextBox 5" id="5"/>
          <p:cNvSpPr txBox="true"/>
          <p:nvPr/>
        </p:nvSpPr>
        <p:spPr>
          <a:xfrm rot="0">
            <a:off x="1479207" y="2316339"/>
            <a:ext cx="13409814" cy="1316064"/>
          </a:xfrm>
          <a:prstGeom prst="rect">
            <a:avLst/>
          </a:prstGeom>
        </p:spPr>
        <p:txBody>
          <a:bodyPr anchor="t" rtlCol="false" tIns="0" lIns="0" bIns="0" rIns="0">
            <a:spAutoFit/>
          </a:bodyPr>
          <a:lstStyle/>
          <a:p>
            <a:pPr algn="l">
              <a:lnSpc>
                <a:spcPts val="10244"/>
              </a:lnSpc>
            </a:pPr>
            <a:r>
              <a:rPr lang="en-US" sz="9229" spc="-470" b="true">
                <a:solidFill>
                  <a:srgbClr val="FFFFFF"/>
                </a:solidFill>
                <a:latin typeface="Quicksand Bold"/>
                <a:ea typeface="Quicksand Bold"/>
                <a:cs typeface="Quicksand Bold"/>
                <a:sym typeface="Quicksand Bold"/>
              </a:rPr>
              <a:t>Solutions</a:t>
            </a:r>
          </a:p>
        </p:txBody>
      </p:sp>
      <p:sp>
        <p:nvSpPr>
          <p:cNvPr name="TextBox 6" id="6"/>
          <p:cNvSpPr txBox="true"/>
          <p:nvPr/>
        </p:nvSpPr>
        <p:spPr>
          <a:xfrm rot="0">
            <a:off x="1479207" y="3802722"/>
            <a:ext cx="10696106" cy="5365750"/>
          </a:xfrm>
          <a:prstGeom prst="rect">
            <a:avLst/>
          </a:prstGeom>
        </p:spPr>
        <p:txBody>
          <a:bodyPr anchor="t" rtlCol="false" tIns="0" lIns="0" bIns="0" rIns="0">
            <a:spAutoFit/>
          </a:bodyPr>
          <a:lstStyle/>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Improve site navigation for desktop users</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Update new content</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Remove duplicate meta descriptions, &lt;title tags&gt;</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More Emphasis on social media platforms like instagram, youtube etc.</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Add H1 heading to those 32 pages</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Improve mobile page speed</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Need more campus ambassadors to spread awareness about their courses</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052137"/>
        </a:solidFill>
      </p:bgPr>
    </p:bg>
    <p:spTree>
      <p:nvGrpSpPr>
        <p:cNvPr id="1" name=""/>
        <p:cNvGrpSpPr/>
        <p:nvPr/>
      </p:nvGrpSpPr>
      <p:grpSpPr>
        <a:xfrm>
          <a:off x="0" y="0"/>
          <a:ext cx="0" cy="0"/>
          <a:chOff x="0" y="0"/>
          <a:chExt cx="0" cy="0"/>
        </a:xfrm>
      </p:grpSpPr>
      <p:grpSp>
        <p:nvGrpSpPr>
          <p:cNvPr name="Group 2" id="2"/>
          <p:cNvGrpSpPr/>
          <p:nvPr/>
        </p:nvGrpSpPr>
        <p:grpSpPr>
          <a:xfrm rot="2618915">
            <a:off x="-1802415" y="-3134426"/>
            <a:ext cx="6563245" cy="6563245"/>
            <a:chOff x="0" y="0"/>
            <a:chExt cx="1728591" cy="1728591"/>
          </a:xfrm>
        </p:grpSpPr>
        <p:sp>
          <p:nvSpPr>
            <p:cNvPr name="Freeform 3" id="3"/>
            <p:cNvSpPr/>
            <p:nvPr/>
          </p:nvSpPr>
          <p:spPr>
            <a:xfrm flipH="false" flipV="false" rot="0">
              <a:off x="0" y="0"/>
              <a:ext cx="1728591" cy="1728591"/>
            </a:xfrm>
            <a:custGeom>
              <a:avLst/>
              <a:gdLst/>
              <a:ahLst/>
              <a:cxnLst/>
              <a:rect r="r" b="b" t="t" l="l"/>
              <a:pathLst>
                <a:path h="1728591" w="1728591">
                  <a:moveTo>
                    <a:pt x="37747" y="0"/>
                  </a:moveTo>
                  <a:lnTo>
                    <a:pt x="1690845" y="0"/>
                  </a:lnTo>
                  <a:cubicBezTo>
                    <a:pt x="1700856" y="0"/>
                    <a:pt x="1710457" y="3977"/>
                    <a:pt x="1717536" y="11056"/>
                  </a:cubicBezTo>
                  <a:cubicBezTo>
                    <a:pt x="1724614" y="18135"/>
                    <a:pt x="1728591" y="27736"/>
                    <a:pt x="1728591" y="37747"/>
                  </a:cubicBezTo>
                  <a:lnTo>
                    <a:pt x="1728591" y="1690845"/>
                  </a:lnTo>
                  <a:cubicBezTo>
                    <a:pt x="1728591" y="1700856"/>
                    <a:pt x="1724614" y="1710457"/>
                    <a:pt x="1717536" y="1717536"/>
                  </a:cubicBezTo>
                  <a:cubicBezTo>
                    <a:pt x="1710457" y="1724614"/>
                    <a:pt x="1700856" y="1728591"/>
                    <a:pt x="1690845" y="1728591"/>
                  </a:cubicBezTo>
                  <a:lnTo>
                    <a:pt x="37747" y="1728591"/>
                  </a:lnTo>
                  <a:cubicBezTo>
                    <a:pt x="27736" y="1728591"/>
                    <a:pt x="18135" y="1724614"/>
                    <a:pt x="11056" y="1717536"/>
                  </a:cubicBezTo>
                  <a:cubicBezTo>
                    <a:pt x="3977" y="1710457"/>
                    <a:pt x="0" y="1700856"/>
                    <a:pt x="0" y="1690845"/>
                  </a:cubicBezTo>
                  <a:lnTo>
                    <a:pt x="0" y="37747"/>
                  </a:lnTo>
                  <a:cubicBezTo>
                    <a:pt x="0" y="27736"/>
                    <a:pt x="3977" y="18135"/>
                    <a:pt x="11056" y="11056"/>
                  </a:cubicBezTo>
                  <a:cubicBezTo>
                    <a:pt x="18135" y="3977"/>
                    <a:pt x="27736" y="0"/>
                    <a:pt x="37747" y="0"/>
                  </a:cubicBezTo>
                  <a:close/>
                </a:path>
              </a:pathLst>
            </a:custGeom>
            <a:solidFill>
              <a:srgbClr val="062B47"/>
            </a:solidFill>
          </p:spPr>
        </p:sp>
        <p:sp>
          <p:nvSpPr>
            <p:cNvPr name="TextBox 4" id="4"/>
            <p:cNvSpPr txBox="true"/>
            <p:nvPr/>
          </p:nvSpPr>
          <p:spPr>
            <a:xfrm>
              <a:off x="0" y="-38100"/>
              <a:ext cx="1728591" cy="1766691"/>
            </a:xfrm>
            <a:prstGeom prst="rect">
              <a:avLst/>
            </a:prstGeom>
          </p:spPr>
          <p:txBody>
            <a:bodyPr anchor="ctr" rtlCol="false" tIns="50800" lIns="50800" bIns="50800" rIns="50800"/>
            <a:lstStyle/>
            <a:p>
              <a:pPr algn="ctr">
                <a:lnSpc>
                  <a:spcPts val="2867"/>
                </a:lnSpc>
              </a:pPr>
            </a:p>
          </p:txBody>
        </p:sp>
      </p:grpSp>
      <p:sp>
        <p:nvSpPr>
          <p:cNvPr name="TextBox 5" id="5"/>
          <p:cNvSpPr txBox="true"/>
          <p:nvPr/>
        </p:nvSpPr>
        <p:spPr>
          <a:xfrm rot="0">
            <a:off x="1479207" y="2316339"/>
            <a:ext cx="13409814" cy="1316064"/>
          </a:xfrm>
          <a:prstGeom prst="rect">
            <a:avLst/>
          </a:prstGeom>
        </p:spPr>
        <p:txBody>
          <a:bodyPr anchor="t" rtlCol="false" tIns="0" lIns="0" bIns="0" rIns="0">
            <a:spAutoFit/>
          </a:bodyPr>
          <a:lstStyle/>
          <a:p>
            <a:pPr algn="l">
              <a:lnSpc>
                <a:spcPts val="10244"/>
              </a:lnSpc>
            </a:pPr>
            <a:r>
              <a:rPr lang="en-US" sz="9229" spc="-470" b="true">
                <a:solidFill>
                  <a:srgbClr val="FFFFFF"/>
                </a:solidFill>
                <a:latin typeface="Quicksand Bold"/>
                <a:ea typeface="Quicksand Bold"/>
                <a:cs typeface="Quicksand Bold"/>
                <a:sym typeface="Quicksand Bold"/>
              </a:rPr>
              <a:t>Conclusion</a:t>
            </a:r>
          </a:p>
        </p:txBody>
      </p:sp>
      <p:sp>
        <p:nvSpPr>
          <p:cNvPr name="TextBox 6" id="6"/>
          <p:cNvSpPr txBox="true"/>
          <p:nvPr/>
        </p:nvSpPr>
        <p:spPr>
          <a:xfrm rot="0">
            <a:off x="1479207" y="3740875"/>
            <a:ext cx="13644121" cy="5965825"/>
          </a:xfrm>
          <a:prstGeom prst="rect">
            <a:avLst/>
          </a:prstGeom>
        </p:spPr>
        <p:txBody>
          <a:bodyPr anchor="t" rtlCol="false" tIns="0" lIns="0" bIns="0" rIns="0">
            <a:spAutoFit/>
          </a:bodyPr>
          <a:lstStyle/>
          <a:p>
            <a:pPr algn="l">
              <a:lnSpc>
                <a:spcPts val="4759"/>
              </a:lnSpc>
            </a:pPr>
            <a:r>
              <a:rPr lang="en-US" sz="2799">
                <a:solidFill>
                  <a:srgbClr val="FFFFFF">
                    <a:alpha val="71765"/>
                  </a:srgbClr>
                </a:solidFill>
                <a:latin typeface="Quicksand"/>
                <a:ea typeface="Quicksand"/>
                <a:cs typeface="Quicksand"/>
                <a:sym typeface="Quicksand"/>
              </a:rPr>
              <a:t>The website audit of Unified Mentor reveals that the platform has a strong foundation in terms of its service offering, target audience, and overall structure. However, several areas require improvement to enhance user experience, search engine visibility, and overall performance. Unified Mentor needs to :-</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Page speed and performance limitations</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Navigation and user experience inconsistencies</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Limited content depth for organic traffic growth</a:t>
            </a:r>
          </a:p>
          <a:p>
            <a:pPr algn="l" marL="604519" indent="-302260" lvl="1">
              <a:lnSpc>
                <a:spcPts val="4759"/>
              </a:lnSpc>
              <a:buFont typeface="Arial"/>
              <a:buChar char="•"/>
            </a:pPr>
            <a:r>
              <a:rPr lang="en-US" sz="2799">
                <a:solidFill>
                  <a:srgbClr val="FFFFFF">
                    <a:alpha val="71765"/>
                  </a:srgbClr>
                </a:solidFill>
                <a:latin typeface="Quicksand"/>
                <a:ea typeface="Quicksand"/>
                <a:cs typeface="Quicksand"/>
                <a:sym typeface="Quicksand"/>
              </a:rPr>
              <a:t>Lack of awareness </a:t>
            </a:r>
          </a:p>
          <a:p>
            <a:pPr algn="l">
              <a:lnSpc>
                <a:spcPts val="4759"/>
              </a:lnSpc>
            </a:pPr>
          </a:p>
          <a:p>
            <a:pPr algn="l">
              <a:lnSpc>
                <a:spcPts val="4759"/>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DAHBZpW0xXs</dc:identifier>
  <dcterms:modified xsi:type="dcterms:W3CDTF">2011-08-01T06:04:30Z</dcterms:modified>
  <cp:revision>1</cp:revision>
  <dc:title>E - learning Website Auditing &amp; Digital Marketing Implementation</dc:title>
</cp:coreProperties>
</file>

<file path=docProps/thumbnail.jpeg>
</file>